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z\Documents\Presentations\2014\WTO%20October%202014\EU%20Consumption%20and%20Pric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z\Documents\Presentations\2014\WTO%20October%202014\EU%20Consumption%20and%20Pri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Total Meat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</c:f>
              <c:numCache>
                <c:formatCode>0%</c:formatCode>
                <c:ptCount val="1"/>
                <c:pt idx="0">
                  <c:v>-0.03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Beef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0%</c:formatCode>
                <c:ptCount val="1"/>
                <c:pt idx="0">
                  <c:v>-0.12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Pork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</c:f>
              <c:numCache>
                <c:formatCode>0%</c:formatCode>
                <c:ptCount val="1"/>
                <c:pt idx="0">
                  <c:v>-0.03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Lamb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</c:f>
              <c:numCache>
                <c:formatCode>0%</c:formatCode>
                <c:ptCount val="1"/>
                <c:pt idx="0">
                  <c:v>-0.25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Poultry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203216"/>
        <c:axId val="169208704"/>
      </c:barChart>
      <c:catAx>
        <c:axId val="169203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208704"/>
        <c:crosses val="autoZero"/>
        <c:auto val="1"/>
        <c:lblAlgn val="ctr"/>
        <c:lblOffset val="100"/>
        <c:noMultiLvlLbl val="0"/>
      </c:catAx>
      <c:valAx>
        <c:axId val="169208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Percentage change</a:t>
                </a:r>
              </a:p>
            </c:rich>
          </c:tx>
          <c:layout>
            <c:manualLayout>
              <c:xMode val="edge"/>
              <c:yMode val="edge"/>
              <c:x val="1.0826867190195242E-2"/>
              <c:y val="0.29714058439721253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169203216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Sheet2!$A$1:$A$4</c:f>
              <c:strCache>
                <c:ptCount val="4"/>
                <c:pt idx="0">
                  <c:v>Beef (young bulls)</c:v>
                </c:pt>
                <c:pt idx="1">
                  <c:v>Pork</c:v>
                </c:pt>
                <c:pt idx="2">
                  <c:v>Lamb</c:v>
                </c:pt>
                <c:pt idx="3">
                  <c:v>Poultry</c:v>
                </c:pt>
              </c:strCache>
            </c:strRef>
          </c:cat>
          <c:val>
            <c:numRef>
              <c:f>Sheet2!$B$1:$B$4</c:f>
              <c:numCache>
                <c:formatCode>0%</c:formatCode>
                <c:ptCount val="4"/>
                <c:pt idx="0">
                  <c:v>0.31</c:v>
                </c:pt>
                <c:pt idx="1">
                  <c:v>0.27</c:v>
                </c:pt>
                <c:pt idx="2">
                  <c:v>0.25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09488"/>
        <c:axId val="171847840"/>
      </c:barChart>
      <c:catAx>
        <c:axId val="1692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847840"/>
        <c:crosses val="autoZero"/>
        <c:auto val="1"/>
        <c:lblAlgn val="ctr"/>
        <c:lblOffset val="100"/>
        <c:noMultiLvlLbl val="0"/>
      </c:catAx>
      <c:valAx>
        <c:axId val="17184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Percentage</a:t>
                </a:r>
                <a:r>
                  <a:rPr lang="en-GB" baseline="0"/>
                  <a:t> change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1.0493827160493829E-2"/>
              <c:y val="0.372927043371764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2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1838DD-4BF1-4200-9765-C34AA136699E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73BC26-B51B-475B-B5D9-BA122CF92BAA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mta-uk.org" TargetMode="External"/><Relationship Id="rId4" Type="http://schemas.openxmlformats.org/officeDocument/2006/relationships/hyperlink" Target="http://www.imta-uk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WTO Public Forum 2014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Is meat in danger of becoming a niche product in the EU?</a:t>
            </a:r>
          </a:p>
          <a:p>
            <a:endParaRPr lang="en-GB" sz="2400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008112" cy="1322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306" y="476407"/>
            <a:ext cx="3138720" cy="54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657" y="5056830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Liz Murphy, Director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The International Meat Trade Association</a:t>
            </a:r>
          </a:p>
          <a:p>
            <a:r>
              <a:rPr lang="en-GB" dirty="0">
                <a:hlinkClick r:id="rId4"/>
              </a:rPr>
              <a:t>www.imta-uk.org</a:t>
            </a:r>
            <a:endParaRPr lang="en-GB" dirty="0"/>
          </a:p>
          <a:p>
            <a:r>
              <a:rPr lang="en-GB" dirty="0">
                <a:hlinkClick r:id="rId5"/>
              </a:rPr>
              <a:t>info@imta-uk.org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4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“I believe it has a bright future, and we continue to see an </a:t>
            </a:r>
            <a:r>
              <a:rPr lang="en-GB" i="1" u="sng" dirty="0" smtClean="0"/>
              <a:t>increase in global demand for our superb product</a:t>
            </a:r>
            <a:r>
              <a:rPr lang="en-GB" i="1" dirty="0" smtClean="0"/>
              <a:t>, but in order to have the confidence to invest in this future, farmers need to know that they have the </a:t>
            </a:r>
            <a:r>
              <a:rPr lang="en-GB" i="1" u="sng" dirty="0" smtClean="0"/>
              <a:t>backing of our domestic retailers</a:t>
            </a:r>
            <a:r>
              <a:rPr lang="en-GB" i="1" dirty="0" smtClean="0"/>
              <a:t>……”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Assurance Schemes</a:t>
            </a:r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133" y="2564904"/>
            <a:ext cx="7408333" cy="3450696"/>
          </a:xfrm>
        </p:spPr>
        <p:txBody>
          <a:bodyPr/>
          <a:lstStyle/>
          <a:p>
            <a:r>
              <a:rPr lang="en-GB" dirty="0" smtClean="0"/>
              <a:t>EU production/exporters are hindered from taking advantage of increased global demand for meat.</a:t>
            </a:r>
            <a:endParaRPr lang="en-GB" dirty="0"/>
          </a:p>
          <a:p>
            <a:r>
              <a:rPr lang="en-GB" dirty="0" smtClean="0"/>
              <a:t>EU importers find global suppliers less keen to ship to the EU.</a:t>
            </a:r>
          </a:p>
          <a:p>
            <a:r>
              <a:rPr lang="en-GB" dirty="0" smtClean="0"/>
              <a:t>Both in turn threaten a reduction in supplies on the EU market particularly for lamb and beef.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Trade 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ontainer port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76528"/>
            <a:ext cx="1800200" cy="120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36" y="6568380"/>
            <a:ext cx="169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www.imta-uk.org</a:t>
            </a:r>
            <a:endParaRPr lang="en-GB" sz="1100" i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99679"/>
            <a:ext cx="6995120" cy="150649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EU-27 Per Capita Meat Consumption</a:t>
            </a:r>
            <a:br>
              <a:rPr lang="en-GB" sz="3600" dirty="0" smtClean="0"/>
            </a:br>
            <a:r>
              <a:rPr lang="en-GB" sz="3600" dirty="0" smtClean="0"/>
              <a:t>(2005 – 2013)</a:t>
            </a:r>
            <a:endParaRPr lang="en-GB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249263"/>
              </p:ext>
            </p:extLst>
          </p:nvPr>
        </p:nvGraphicFramePr>
        <p:xfrm>
          <a:off x="1187624" y="2492896"/>
          <a:ext cx="684076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IMTA_logo_fin_150x150_p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00081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EU Meat Price Trends</a:t>
            </a:r>
            <a:br>
              <a:rPr lang="en-GB" sz="3200" dirty="0" smtClean="0"/>
            </a:br>
            <a:r>
              <a:rPr lang="en-GB" sz="3200" dirty="0" smtClean="0"/>
              <a:t>(2005 – 2013) </a:t>
            </a:r>
            <a:endParaRPr lang="en-GB" sz="3200" dirty="0"/>
          </a:p>
        </p:txBody>
      </p:sp>
      <p:pic>
        <p:nvPicPr>
          <p:cNvPr id="5" name="Picture 4" descr="IMTA_logo_fin_150x150_p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9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73307"/>
              </p:ext>
            </p:extLst>
          </p:nvPr>
        </p:nvGraphicFramePr>
        <p:xfrm>
          <a:off x="988375" y="2553908"/>
          <a:ext cx="7200800" cy="37693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00400"/>
                <a:gridCol w="3600400"/>
              </a:tblGrid>
              <a:tr h="833071"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/>
                        <a:t>Product</a:t>
                      </a:r>
                      <a:endParaRPr lang="en-GB" sz="3600" u="sng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/>
                        <a:t>Euros per kg</a:t>
                      </a:r>
                    </a:p>
                    <a:p>
                      <a:pPr algn="ctr"/>
                      <a:endParaRPr lang="en-GB" dirty="0"/>
                    </a:p>
                  </a:txBody>
                  <a:tcPr marL="82321" marR="82321"/>
                </a:tc>
              </a:tr>
              <a:tr h="71372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Rump steak</a:t>
                      </a:r>
                      <a:endParaRPr lang="en-GB" sz="2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16.25</a:t>
                      </a:r>
                      <a:endParaRPr lang="en-GB" sz="2800" dirty="0"/>
                    </a:p>
                  </a:txBody>
                  <a:tcPr marL="82321" marR="82321"/>
                </a:tc>
              </a:tr>
              <a:tr h="71372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Pork loin steak</a:t>
                      </a:r>
                      <a:endParaRPr lang="en-GB" sz="2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8.60</a:t>
                      </a:r>
                      <a:endParaRPr lang="en-GB" sz="2800" dirty="0"/>
                    </a:p>
                  </a:txBody>
                  <a:tcPr marL="82321" marR="82321"/>
                </a:tc>
              </a:tr>
              <a:tr h="71372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Lamb steak</a:t>
                      </a:r>
                      <a:endParaRPr lang="en-GB" sz="2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24.75</a:t>
                      </a:r>
                      <a:endParaRPr lang="en-GB" sz="2800" dirty="0"/>
                    </a:p>
                  </a:txBody>
                  <a:tcPr marL="82321" marR="82321"/>
                </a:tc>
              </a:tr>
              <a:tr h="71372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Chicken breast</a:t>
                      </a:r>
                      <a:endParaRPr lang="en-GB" sz="2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14.20</a:t>
                      </a:r>
                      <a:endParaRPr lang="en-GB" sz="28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Retail Meat Prices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 member state attitudes to science</a:t>
            </a:r>
          </a:p>
          <a:p>
            <a:r>
              <a:rPr lang="en-GB" dirty="0" smtClean="0"/>
              <a:t>Scope of EU legislation</a:t>
            </a:r>
          </a:p>
          <a:p>
            <a:r>
              <a:rPr lang="en-GB" dirty="0" smtClean="0"/>
              <a:t>Assurance Schemes</a:t>
            </a:r>
          </a:p>
          <a:p>
            <a:r>
              <a:rPr lang="en-GB" dirty="0" smtClean="0"/>
              <a:t>Changing global market for meat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Could Meat be a Niche Product?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0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Feeding the World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20398"/>
              </p:ext>
            </p:extLst>
          </p:nvPr>
        </p:nvGraphicFramePr>
        <p:xfrm>
          <a:off x="827584" y="2996952"/>
          <a:ext cx="7408863" cy="215622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950723"/>
                <a:gridCol w="1729070"/>
                <a:gridCol w="1729070"/>
              </a:tblGrid>
              <a:tr h="339280">
                <a:tc>
                  <a:txBody>
                    <a:bodyPr/>
                    <a:lstStyle/>
                    <a:p>
                      <a:pPr algn="l" fontAlgn="b"/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0" marR="7540" marT="754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b="1" u="sng" strike="noStrike" dirty="0">
                          <a:effectLst/>
                        </a:rPr>
                        <a:t>1961</a:t>
                      </a:r>
                      <a:endParaRPr lang="en-GB" sz="2800" b="1" i="0" u="sng" strike="noStrike" dirty="0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b="1" u="sng" strike="noStrike" dirty="0">
                          <a:effectLst/>
                        </a:rPr>
                        <a:t>2011</a:t>
                      </a:r>
                      <a:endParaRPr lang="en-GB" sz="2800" b="1" i="0" u="sng" strike="noStrike" dirty="0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9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b="1" u="none" strike="noStrike" dirty="0">
                          <a:effectLst/>
                        </a:rPr>
                        <a:t>Population (Billion)</a:t>
                      </a:r>
                      <a:endParaRPr lang="en-GB" sz="2800" b="1" i="0" u="none" strike="noStrike" dirty="0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u="none" strike="noStrike">
                          <a:effectLst/>
                        </a:rPr>
                        <a:t>3.5</a:t>
                      </a:r>
                      <a:endParaRPr lang="en-GB" sz="2800" b="0" i="0" u="none" strike="noStrike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u="none" strike="noStrike">
                          <a:effectLst/>
                        </a:rPr>
                        <a:t>7</a:t>
                      </a:r>
                      <a:endParaRPr lang="en-GB" sz="2800" b="0" i="0" u="none" strike="noStrike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</a:tr>
              <a:tr h="634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b="1" u="none" strike="noStrike" dirty="0">
                          <a:effectLst/>
                        </a:rPr>
                        <a:t>Cultivated land (Billion hectares)</a:t>
                      </a:r>
                      <a:endParaRPr lang="en-GB" sz="2800" b="1" i="0" u="none" strike="noStrike" dirty="0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u="none" strike="noStrike">
                          <a:effectLst/>
                        </a:rPr>
                        <a:t>1.37</a:t>
                      </a:r>
                      <a:endParaRPr lang="en-GB" sz="2800" b="0" i="0" u="none" strike="noStrike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800" u="none" strike="noStrike" dirty="0">
                          <a:effectLst/>
                        </a:rPr>
                        <a:t>1.53</a:t>
                      </a:r>
                      <a:endParaRPr lang="en-GB" sz="2800" b="0" i="0" u="none" strike="noStrike" dirty="0">
                        <a:solidFill>
                          <a:srgbClr val="073E87"/>
                        </a:solidFill>
                        <a:effectLst/>
                        <a:latin typeface="Candara"/>
                      </a:endParaRPr>
                    </a:p>
                  </a:txBody>
                  <a:tcPr marL="1017839" marR="7540" marT="7540" marB="0" anchor="ctr"/>
                </a:tc>
              </a:tr>
            </a:tbl>
          </a:graphicData>
        </a:graphic>
      </p:graphicFrame>
      <p:pic>
        <p:nvPicPr>
          <p:cNvPr id="6" name="Picture 5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data:image/jpeg;base64,/9j/4AAQSkZJRgABAQAAAQABAAD/2wCEAAkGBxQPEBQUEA8QFBAWFhkVEBYVFxUUFhcQFRQWFhcXFhQaHCogGhslHRQVIjEiJSkrLi4uFyIzODMtQygtLisBCgoKDg0OGxAQGywkICQsLC8tLCwsLCwsLy8sLCwsLCwsLCwsLCwsLCwsLCwsLCwsLCwsLCwsLCwsLCwsLCwsLP/AABEIAOEA4QMBEQACEQEDEQH/xAAcAAABBQEBAQAAAAAAAAAAAAAAAQIDBgcFBAj/xABEEAACAQMCAwYEAgUKBAcAAAABAgMABBESIQUGMQcTIkFRYTJxgZEUQiNSYqGiJDNDcnOCscHR8FOSstIVFhclY5PC/8QAGgEBAAIDAQAAAAAAAAAAAAAAAAIFAQMEBv/EADMRAAIBAgMECQQDAQEBAQAAAAABAgMRBCExBRJBURNhcYGRobHR8CIyweEUI0LxYqJD/9oADAMBAAIRAxEAPwC/c382y2VwI4442Uxq+WDk6izjGQQPyiuilSU43ZCUrM4n/qLcf8GD/lk/7q2fx48yO+zp8s86zXd2kLxRqraskK4OyFhglseVQqUVGN0ZjO7sXuuY2BQBQBQBQBQBQHF4vzZZWZIuLyFHG5TVrkx/Zrlv3Vvp4atU+yLfp46EXJLUqd/2x2Ue0UV1N7hFRf42Dfw12Q2TWf3NL51EHVicmPtkeaQJDYwrk4DTXOkfX9Hgfc1ueylCN5SfdH9mFWTOlxHnHicVu05tbPQpwQFunbrgHBVdids++em9aYYbDSmobz/+fdknKVrnivO0e+gZUktYTK66ggilUKMBm7yQyYXSpy2A2POpwwNGabUslxuvJW48NLmHNonsO1KVotUtpAsp3SFpZY3dCcZTVCR1I6kAA5LDfGJ7PipWjJtc7Jr1/fUZUyy8B53W6lkia2liki095l4XQal1DDB/EPcDFclbCunFS3k0+32JKVzv23FIpCQsi5B0kHwnVjON+u2+1c7hJakrnsqICgCgCgCgCgCgCgCgCgCgOFxzlWG8k7yVpA2kL4Cg2UsRuVJ/MfOpxm4/9fuYaOc/Z5bMMGS4x0PijH7wlSVVp3/L9zDjf4ifgnI1tZzrNE02tQQNTAjxKVO2ketZnXlNWZhQSdyz1pJhQBQBQEF7eRwIZJpEjjX4mdgqj5k1KMJSdoq7F7Gbcx9sMMeUsYjO3/EkykQ9wvxv/D86taGypvOq7dXH2XmaJV0tDNeO86Xt7nv7twh/o4z3UePTC7sP6xNWlLB0af2x73m/nYaZVWzgd1pA8OARldsZGSuR6jIIz6g+ldN7kLl+5Ks+HB4/iursjW4lxDbw4G/hf+dILBfPJGcL1qrxk8RZ/wCY9Wbfhp5d5vp7vay+8d5Ot7+DAW3RiBpliijU4XJADjJ05O4yQR96rKOMqUZ8X1Ns3SgpIovFeEnhdurXV9fO2sx2tvFO0GY0TBc9dC6txgHw6AQCSBZUqv8AInaEIri21fu63+bmlrcWbH8N5Z763F7LxSeTGHttLl31g4aMiXJLBgV2G+OhzisVMTuz6KNNLnl55ePUSUbreuSXqM4QNxKK74isgKx26zd8mMGSGGaFwkaEeFn0Abkk1iFle0HGFtXa3U2mrt8Ursd92dB4kWdZJOG3EEmSzxwwWt/Cko31M0Q71JPMnbOK03k4bqmmubcou3flYlx0PJxjtINrqit1imkAGmQxTQKuc5DW8vjyNsYbB9Nt9lLZvSWlO6XK6fmsvIw6lsg5N5/uLido5rmKAsMxDQvdahuRh2ySf7QewPkxWBhTgpRi3zzz8vYzGdzWuH3kmgd/3bNjdowVU+4Uk4+Wo/M1TS3b/T5m06COD0OaiB1AFAFAFAFAFAFAFAFAFAFAFAFAFAeG4vTnTEAT5sfgHyxux9hgddx0qVktTBz5LBHOZVErYIzIA2AdiFXGlQRscAZxvms9JJaZdgsjwcQ5Us7hCj2kAB3JRFjcH1DqAQdutbaeKrQd1J+NzDhF8CTh3LVrbHMNrCrDGCFGrA9T1PU9axUxNWp90mFCK0RPdcEt5STJbROSNJ1KDsF0jY9MDIGOmTjqajGtUj9smg4p6orVny6/DZz/AOH2jSQyEGQSTwhNlwoDMjSgAknqc12TxEa8P7pWa5J+6RBQcX9KPdw/iF3LA0kNlDFhnxAWUmRkJUqsoIVSzKRqK4xvk5rVOnSjNRlNvTPlfq6l1mYuTV7FQ5nvLnirpA3D7iBNYAeWEPokDYYpIzIpB8I3JDBjgZArvw8KeGTmpp5aJ692b9jVNubtY7XIPBktZLj8NG8q4UxXE6yQ76R+iUMnw6tTF1HRgN8CufG1pVFHfduaVn368uD8jZTiloVflG6l4bxJo5bWRpLooyhCmpYnkfBZWXZTqyc6SNAz6V2YqEK9BSjLKPPnZfOJqg3GVmtS/wA/GrSzDwTO8Uja5CrAqz94xZiki7O256HV9aq1RrVbTirrTstzXD0N+9FZM5fOfJ4v7WH8PLlo/FE8jO+YmA21YLYwAdt9h1rdhMX0NR7611S5mJw3lkYrf2LwOY5o2Rx5MCMjJAYZG6nBwehr0MJxmt6Luc7utTp8q8zTcOmVo3fucjvos+Bk8/Cdg2OhG+1acThoV4tNZ8GSjNo+ibS5Dqrxt4WAZT+yRkV5SScXZnUe+G6zs23v5VgHqoAoAoAoAoAoAoAoAoAoAoBksgRSzMFVQSxJAAUbkknoKyk27IHAvZHvNOiUxW2rLhR+klA/KxP82meoxqPQ6dxW5ONO91d+S9/TtI6nuArQSFoBaAKAWgCgEVcDAGAOnyoBSuRg9DsflQHnkPcouiPwLpXC4GiPYZAOBpUbkZ6A4B6GS+p5vP56mNCocW5jhsXN0tozxzgMs65JkICx6Rq2QERxMDnxqhONgT30sNOsuj3rOPDlx79X2M1SqKOdjKuMccN1dvPKJFicgPEspJEJwXjR2HhDYY9MeI7Vd0qHR0lCOq4248HbqOWVS8rs1LkjjEmjVNF+HsZGVbMyya2LPnSAxGcNgfEdydjvvSYyjG9ovekvusvmnVojrpyds8kcLta5fndhPHHG0CA6tAIkVm0g6hnxjwg5A2wa6dmYiCW43m/D9EK0XqZYRmro0XN17PuNrNFHF+IErdyrEaNBjZAqMh0jHXJ3674yOnmsbQcJOW7bPnr8/wCnXCVy41wGwlhuCvuP99KA9sMyuupTkf5jYgjyIO2Ky1YD6wAoAoAoAoAoAoAoBksoRSzsFVQWZiQAFAySSegArKTbsgUy4/8AdgskpdOGqdcKatBuApDLNN0KxbZVM77M2NgOze/jNxjnPRvl1Lr5vuRr+/N6Hpbj1tbyJbsyQ+DMYOhEESgY8/APIA46dMYzqVCrUi5rPnxd/wAmd+KdjsowYZBBHqNx9652rEx1ALQBigFxQBQC4oCo8785xWAMSqJblh8GfCg8jJ/29T7da78HgpVnvPKPr2GitWUMuJknGeY7m7dmklYK2AYlLd1pByFKMx1LnJw2ev0q9pYanSVorv4+PscUq0pO9ywXPOE12iRFrd1kQxPashiiVFAIle41rhvACAuAASNjgVyxwcKTcs1bPevd9lrPzN3TOStlnw/Z5+CwX9raq1raSPHcBWYmGOcEAtjGklwCAh8QG5OOgJlWeHqVLTlZx62v14f8xHfjG6WpoXIvNS3dth1RbmPUJIoxhmCnJdIv7wyBnf5iqnGYV0qmX2vi/wAs6aVRSXWVfmjjzcNkkezmWaG8XWgZiwgkRgj6Uz0KjGDjSR7YPZhsOsRFKorOHnfT5xITnuacTMJnLszMcsxLMdhlick4G3U1cpJKyOe5tXZO8b2SFAA6F0kwAMtlWOoeZwynPofmK87tJSVZ345nZRtul3quNpFPIqrl2Cr0ySAN9huayk28gZ9x3mKfgt5HNgvZzeCeHKkllye+ib9bB0+LGRGAfysLXD0IYmm4f6Waf4fzj2mtvdZqPDb+O6hSaBw8TjUjDoR/kRuCDuCCDVXOEoScZKzRsvc9NRAUAUAUAUAUAUBjvaTze15cCxtB3kKtpn0/00o6oD0CJjJJ2yuTsu95gcKqcOmqZPh1dfa/+ZvLlq1bvdieXnjnRisUNpIF0gNI0ZyDlThfkMg+uRkhelZwWCV3Oouy/wA+dZGtW4RM9YliSxJYkkknJJJySSepJJNW6VskcbdzaOzad2t4UdsqsJ0j0HeYXG/kukeWNgPPHnNoRiqkmuf49ywoNuKuXWq46BcUAtAFALQBQHzxzXatDfTpJKJJQ+p3AxlnUOcAk4A1Y6+VetwslKjFxVlb0yKesnGbTOTit5C5NZWbTypEmnXIwRdRCrqY4GWPQf736VGc1CLk+BKK3nY+iuDWP4a3hhypMcaoSo0gsoALBR0ycn615GrPpJufNlvFbqSMo7U+HxWl0ksAeKaTXK7oxx3gxjAyNBOokkfY5q82bUnUpuMs0rLP5mceISjK61KpzBBOrRtdAiSaPv8AJ6sJHfxMOgYhRkD2zuTXbQdNpqnonbw+fEap72W8cgit5hMu/ZNxlbe8MUmgJMuFY4BEo3A1HoGGR8wKrdp0XOlvLVeh0UJ2djUOceL/AIKzll3DAaUIGcSNsu3zqlwtHpaqidU5bquYHxXj91dxiO5uZJYwdQVtONe+5AAydz19a9PTw9Km96EbM5d9vU8HD+HtPII4gmsg6QSF1FQTpBPmcbVOpUUI70tCSzLr2dc2S8HuBDdpIlpKcuHVl7tzgCZQRuvTVjy38sHgxuGjiYb9NpyXLj1exsjK2TPoJWBAIIIO4I6EV5w3C0AUAUAUAUBR+1Hmk2cAggcLdT5CnOO7h6NIT5HyB9cn8tWGz8N0s9+S+leb5fPyaa1TdVlqzEvxASMxwggMMSv0Zh+ov6sfTbqxGT0AHoN1ylvS7l+e304czgcrKyPMBWw1tjwvp9KEbmvdmcWgyxlkPckxAx5IYqzF2ZiP1nwB+yD0wT5/aLvaXPPPy9Cxwytdci/VVnULQBQC0AYoBcUB4eKcHhuojHNEjKc4yBlWP5lPVW9xWynWnTlvRZGUIyVmjI+Zez2a0WSVJI3tkGrUxCPp9CvQnO2x39B0q/w+0YVWotNSfgVtXCyhdp5HM4DyjPfKhhicIWIeZ8LEEG3h2y7Z1DbO4+eN1fGU6Le8+5a/ohToynay7+BvnzryxbnlvLCObR3sSSaG1oHAYK4GAwB2yM7HyqcakoX3Xa5hpPUoXbNYKbeGbfWj6Ohxocb5IGAcquMkefWrPZNRqcocGjmxUfpTMiIq+ONMb0OQSCNwRsQfY0JJnvueNzSWqWzsDCjmRMjxBiCMZ9PEf99dMaEI1HUWrVjZvtqxyiK3BMRGKsGU4ZSGU+jA5B+4o0mrMmmWPmjnSTiVvFFcQQ97G2rvlJDHYggJ0UEac7kZXOBtjjw+CjQm5Qbs+Btc7rM0DsU5v71PwM7eONc2pJ3aEdY/mnl+z/Vqu2nhd19LHR69vPv9e02QlwNXqoNgUAUAUBDeXSwxvJIwWNFLuT5KoyT9hUoxcmorVmG7K581cx8be+uZZn21t4R+rEuyJ8gPTqSTXrKFBUoKK4evF/OBWVKm87nNArcaWxwFCLY9awYuaj2XQ92hmfDd/IVDBvglGslXTyJAJBH6wHpVJtJ70txf5Xiuo78IrLe5mk1TncLQC0AUAtAGKAMUBxecrB7iylSNQ5wGKEsusKQ2gFd8nAx6kAHYmunCVFCqpPLr5GqtFyg0jy9nvD3tuHxpKumTU7MPPdzjP0xU8fUjUruUdMvQjhouNNJljrjN4lAeXidsJonjaNZFcaWVjpUgnfJG+KnTk4yUk7WMSV1Yw/n7lj/w6dQhHcyAmIZJI0hQwOd8ZOxr0mBxXTwz1WpXVqfRvIqpFdpqTGEUJpjCKEkxhFCaYwihNMlsb57aWOaFtMsbB4z08Q3wfUHoR5gkedRnBTi4y0ZNOx9WcHvxc28Uy40yRq43zjUoOM/WvIVIOEnF8GdKPZUAFAFAZp21cc7uCO0Q+KY65faFDsD/AFnx/wAhFW2yqG9N1Hw07f8AnqcuJnaO7zMdAq+OBseBQg2OAoRuPArBFs0Pst4aZ4rjMjqne27AAjBeGTvSenXZNxiqnadXclHLhLzVvc7sHHeT7V5Zmq1RFkLQC0AtAGKAWgCgCgEoCOeUIpZug9ASSfIADck+grKTbsjDdio8zcdvbcd9HBBHbIB3izsrTNlsFlRJNPToNWTv8q78PQoT+htuT0tp5r8HPVqVI/UkrdepXrrtJndu5tYYZpXwsUiiRcu3T9C4yGG+2oj3Irqjsymlv1G0lqsvVexpeLb+mKu/nA8HaLwa8CQtMTNHFH+lmLKP0jkaho2CjIAAVckAEkk7bcBWo3ko5NvJdXzm+wYiE7JvgZ6RVqcqYwihNMYRQkmRkUJoYRQmjvcjWJmu8FA0KxyG6BIH8lK6HK58xqBHuB7Vy4yahSvxurdvA2wzZqHZFxkxGXhkobvIGdomJDBoCwKgEdTh8jy0kY9qnaFLetXjpK1+355m6D4Gm1VkwoAoD5w564t+M4hPJnKBu7i9O7j8II9iQzf3q9Xg6XRUYx733/LFXXnvTZwwK6TnbHgUIjwKwRbHUIXN55K4P+Cso42UCQ5km/tH3wfcDSv92vLYyt01ZyWmi7PmZe4en0dNLid6uU3C0AtALQC4oAxQBQBigEoDz3k0cQ7yZ0RV/M7BVGdupOAT0qUIyk92Kv2EZNRzZWOYri24jasO8CwB8d+zLHEXX8qyE5b1BAIyvQ40ntoRq0Kids7aavw/5+TRUcKkNcufAyq8Mdm6mzunadWfLx/AIyAFCSEKWYDVk6QDq26DN5Heqq1SOWWT1v2Z+pXNxg/oeZ6//O1w8LxXJM6Mrg6jpOtl0ocqBlV66fPPWtX8GmpKUMmrfO/nwNqxMmrSzKqRXcaUMIoTQwihNEZFCaGMKEke3gnGJLKUyxLGXMbx+MFhpkABOARvtWqtRjVjuy0unl1G2MrGjcqCK5u7KaznCXMNmI7tNJK/ou6CKW0qPFrIJUEDQAKqcS5U6c41Fk5XT7b9vnzN0bNqxsoOapjaLQHI5u4l+EsbiYHDJG3dn/5W8KfxMtb8NT6SrGHN+XEhUluxbPmpFxtXrSnbJAKEWPArBBseBQiz3cFthLcwRsSA8saHG5wzgf51rrScacpLgn6GaavOK60fRFeQPQi0AooBaAWgFoBcUAUAUBz+McXis0DzuFUnC+pOM4Gds4rbSozqu0EQqVI01eTMc594+nELhXiMvdomhVcAAHUSWUBj8WRnp8Ir0WBw8qEGpWu+RS4quqsk46FbeZigQuxjBLKuTpDHAJC9ATgb117qve2Zp3naxCRWTKYwihNDCKySRGRQmhhFCaI2FCaGGhNEZFCaNU7FOKhlmtyiBlAkR1ADMhYhg7fmIJXB9DjyFUm16TTjUvrlb2Oik+BsNo2VHttVMbiagKB20Xmjh6Rj+lmVT/UQNJ/1KlWeyoXrN8l+jmxTtCxigFehKxjwKwQZIBQgx4FCLPTZTmKRJFJDIyuCOoKkHb7VGcVKLi+JiMt2SfI+ikOQCDkHcH1HrXjj0o8UAooBRQDqAKAXFAGKAR84OOvl86IGE82cee9kGS3doAFUnI7zQokboOrL6fbOK9ThcMqMet/EedxOIdWXUvjOARXUaExhFCaYwihNDGFCSIyKyTQxhQmiNhQmhhFCaIzQmiGYbH5GsrUmj6IkjgtbZrwwxRTLa+ORUAbGhX0kKBnxKu3tXk051J9Em2t7S525JXDsx5he+gZpsd4TqIA0gZZhpUfqqAoz5nNTxtBUZ2joIu6LpXGSMn7c5vFaJnbErEe/6MD/APX3q72Qspvs/Jw4x6Iy8VcnAx6isEGPUUIMkAoQY8ChBmqdm3MslwTbS6T3cQMTAYOhCqaSBseo3/xqi2jhI0/7I8Xn6lvgcTKp9EuCL6KqSyHCgFFAKKAdQC0Ah269KAoXOHPqx6obTRI+MNLs0a5HRcHxMNvb51bYTZzl9dTJcuJV4raEY/TTzfPgZW1XpTXGEUJIjIoTQwihNEZoTQwihNEZrJNDGoTRG1CaGNQmiJhQmjTuGccvOI8LFtBZ62JFo1wXARFjSE65AcsWKsxJHmBgEnFU1ShRoYjpJyt/q1tb3yR1RlKUbWOx2ccDl4VxAwzzK/fW7GMIG04im1HJIHiBmY+fx9dq04yvHEUt+KtZ596/XkSinF5mp1VGwxvtuf8AlcA9ISfvIf8Atq+2Sv65PrK/GP6kZ4tWxwseKwQZItCDJFoa2PUUIs7fKXEvwt3HJhmXdZFXqUYEHG25GzY89IFc2LpdLScTbhavR1UzUeSn7qN7SSTVNbsV36mFvEjAHywfoMfKqLGrekqyWUvXiXWEe6nSbzj6cCyiuI6xRQHN4zx+CzH6aQa8AiMYLkE4yF+h3O21b6GGqVn9K7+Bz18TTor633cTj2/aFauG/nEYDKiRdmffw6k1Y8tz611S2ZWi+D7P3Y5Y7VoS5rt/Vzj2vaa2sd7aro/NoYlgPYHY/cV0y2SrfTLPrOaG2M/qjl1HR5j4x+N4NJNCHXdRKu+QA6h1z5jBH0+tacPQ6HFqEu7wyOivX6bCOcPmeZk5FX5QIYRQmhhFCaI2FCaIzQmhjUJojahNDDWSaI2oTRG1CaI2oTRHIdj7D93v96Imj6Q5a4ctrZwRIukLGurbSTIVBdmH6xbJPua8jiKjqVZSfMsIqysTHhge8t7gZ1xiSM77GKRMnb1DIn3NYjUapyhwdn3oWzuWKtRkxrttT+WQH1gx9pG/1q+2S/65Lr/BXY37l2GfAVanCx4oQZItCDJFoa2SChBksLlSGUkMCCpGxDA5BB9c1hpNWZG7Tui6Rcef+S3pZmkTVBfGMYYx6gYw4I0+IZOehK9QRtWvDR+uhonZxvz427Cx/kv6K/FZSt5X7TUbS5WVFeNgyMMqRvsaoZxcJOMtUXcZKSUloTiokjF+cbgS307KSRr0jP7ACHHtlTivU4KDjQiny9czyWPqKeIk12eGRxsV1HHcQihm5ZeCcwJFw+6tpgTrUm32PxsMEZHTB0tv71wV8NKVeFWPDX55Fnh8XGOHnSn3d/y5W549lwmCV1fFqyvQnHkchjjbA+9diebzOVrJWR5TUyKI2oTRG1CaGNQ2IjahNEbUJojNZJoY1CaI2oTRG1CaL52UcCF1M80yhoYNIjVlBVpyCRk+egHOD0Lg1V7Tr9HFRjrLXs/f4OuhG+bNiNefOoltPjH1/wAKA6FAZN24xYe0f1WVT9DGR/iftV3sh5TXZ+Tgxv8AkzViDpxnOPFnHxZOMe2nT9c1bor5CismtkgoQZItCDJBQgx4oQZNHIQGAJAYYYDoQCGAPruoP0rDSdm+BHeaTS4mmdlM7GCZCfArgpvuC4OoY8h4QfmT71R7WilOMlq16F3smTdOSeiZehVSWxiHG7do7mZXBDCRic+YLEg/Igg/WvW4eSlSi1yR4vFxca0lLmz0cA5flvmZYig0AFi5IG5wOgJ8j9qhiMVCgk5Xz5EsLhKmJbULZcyPinDls7ju5HWYLgyCMlfF+pqI28sn3rNKq61PeirX0v6matGNCruSe9bW3oTDiVowKyWGF30vFI6uuRt4WYhyD5sd/QdK19DXWcanc0rfi3cb1Xw7ylT70817k91yu7RfiLOTvrcKcBsrKo6sukjScFj8J65xvUI4yKl0dVWl5dXxm6WDk49JRd4+fWVeZcdOmAfPG/zH0+Y6mu5M5GiBqyZRGaE0RtQmiNqE0MNCaI2rJsRG1CaI2oTRG1CaNy7LFUcLhKLglpC/vIJGUn7AD5AV5naV/wCRK/V6FhR+xFsNcJtJrIeL6UB76Az7tptNdjHIB/NzDV7I6sv/AFaKtNlTtVa5o5MYrwv1mNLV+VbJFoa2SChBki0IMkWhBjxQ1skFCDOjwfiktpIJIXIPmN9LD0ZfMb1qrUYVY7s186idGvOjLeg/nWaNwLn2GUBbkdzJ5t1jJ9j1X6/eqSvsypDOnmvMu8PtSnPKpk/I9vFLKwvpo9csbTEZXu5AC6AbKcdfbz22rVSqYqhB7qdutaG2vSwmImt5pvqep07Ph0NlDJ3KFVwWOMu2QNvUt7DfrWidapXmt938jop0aeHg9xWXj+zI+J2tw7PNLbzLqZmc926qCTk9RsN69LSnSilCMll1o8rVp15SdScXnnozlk1uNKJbmaMhNEGlh/OZdmVz8tiv0NQjGaveV+WWnzsOhyg0rRtzz1+dp3bTnmWC37mG3gVcnGe8cBCDkYZjk5Oc5x7Vxz2dCc9+Un5I7obQlCG5GKXiyuzXaMHzbxh2IKlCyBAMZCpnG+D1z1rsUJK1pOy58e85+ki73irvllbuPFoypPpjP1J8vt/vrO+dgllcgaskkMahNEZoTRGaGxEbVkmiNqE0Nkx5f79t6Imjf+RLNYOG2qqQQYxISM7tL+kJ33/P+6vK42bnXm3zt4ZFlTVopHdNcpM9NgOpoD2UBw+duHfiuH3MYGWMZZB6yR4kQf8AMorowlTo60Zdfrka60d6DR86Ka9YUjJRWCDHihrZItCDJBQgyQUIMeKEGSKaEGSA0IMerY6dfL51gjo7ot3De0GeIASokygYyco5x6vuCfpVbV2XSlnF28187y2o7Xqwymk/J/O4vNtx9JrJrlMHTGzOvUrIi6ipHz+4waqJ4aUKypPi/XiXUMVCdB1VwXpwMUY+vWvVHkhIoWkbSiMzHoFBYn6CsSkoq7djbCDk7RVzqHlW6wmYWDsrOE0vrCKCcsAvhyQQAdyfKub+ZRzz048DrWCrWWWvDicS6iMblHBV1OGBBUg+hBAIrpjJSV0aXFxdmIFZVJKNpIAzgjwlgwIOMfkrDabyZtSaWaPK1SCI2obERmhNEbVkmhjUJojahNEbUJo2Psj441xatBIctb6VQ53MLA6RjH5dJHyxXntqUFCopr/Xr+zvoSvG3ItnFuLw2gQzyKgkdY48+bscfYdSegArgp0p1LqCvZXNraWp3LEeAH13+nlWsyeigCgPm/mzhX4O9nhxhVcmP07p/EmPkGA+YNesw1XpaUZePaUteG5No5grec7JFoQY9aEGSLQgyRTQgx4NCDHg0ItDwaELDgaGLBmhix1+AcxS2TeE6oScyxnGHBGDvjI2rlxGFhWWevB8jswuLnQeWnFEtzdWIQyR28hlZ94ZHbQiZJJRkCk7YABO2fPFRjDE33ZSVrapZvtvf08Da5YW29GLvfRvJdljQuUOAwWwaaB2dZgDGSekJAYLjHUHOc77CqXGYmpUahNWtr2l1hMNTppzhx9DvLDiRn1P4lVdJPhGgucqvkTr39dI9K5HL6Ujr3c7jZbVH+KONt9XiVT4h0O46+9FOS0ZlxT1RyOZeWYr9cOWR8gl0wCxVWCh8jxAaj7+hGTXRh8XOg8s1yf4NFfDxqqzyMh4nyvdQStGbaZ8Z0tGjOrJk4YFQcZxnB3HnXoKeLozjvbyXa7FPPDVIStZs4bjBIIII2IOxB9xXSa0iNqE0RtWSaI2oTRG1DYhjUJon4XxOW0mWaBykq5wdiCD1VlOxB9D7egrXUpRqx3Jq6NkZOLyPbwVJOJcQt47iWSUyTDWXJbwZ1OADsAVQjA26ela6u7QoycFay4eCNsbylmfTyjAryZ1i0AUBmHbRwTKxXaDdf0U39RjmNj8mLD++KuNlVrN0nxzX5+dRw42ndKaMqWrsrGPU0IMkBoQY9TQgyQGhFjwaEGhwNCLQ8GhGwuaGLBqoYsBNDNhYY2kZVQFnYhVA6ljsAKxKSirvQnGDk0lqbny/Ztb2sMUmnWiBW05xn2JryeIqKpVlJaNnrKEHCnGL1SPfmtJtCgEoBM0Bn/a3wpGt1ufCsqMEY+bxscAZ89JOfkTVrsqtJTdPg/I4cdTTjv8UZMavitRGayTRG1CaGNQmiNqE0RtQ2I0jsO4EZbqS7YeCBSkfvPINyD+yhP/ANoqq2rW3aaprV59y/fodFGPE3CqA6AoAoDy8UsEuYZIZRmORSreuCOo9x1HuKnTm6clKOqIyipKzPm/i3DntJ5IJfjjbSfQjqrD2III+detpVFUgpx0ZSVIOEnFnnBqZqY8GhBoeDQg0PBoRaHg0INDgaEbDgaGLC5oYsSPICANIBAwSPPxE5P0IH0rCWZl2ssiPNZMWL52U933kpJYzEAKAG0iPqSTjAOQBuc+nnVRtbe3Y8vyW+ylG8uf4NKzVGXQUAlAFAJQHkubJXbUVGrGnV1IQ7kLnpnbcYP2qcZtKxFxTdzi8W5IsrgAfh0iI/NCBG2MdNhg+XUGumljq9N/dftzNUsNTlwt2Fb4v2WR90fwk0vfDcCZlKMPTKoCp99/9OultaW9/Ylbq19TTLBxt9LzMw4pYvbTPDLjvI20tjcZ9j5jerqnUVSCnHRnK4uLszxE1MyhjUJoSGFpHVI1LSOwRFHVnYgKB8yRWG0ld6GxK59O8ocBXh1nFbrgsozKw/NM27t8s9PQADyryeJrOtUc38R2xjuqx2a0EgoAoAoDPe1nlf8AERC6hXM0K4lA6vB1z813PyLe1WmzcVuS6OWj07f2ceLo7y3lqjHVNX5VMeDQix4NCDQ4GhFoeDQjYcDQjYcDQxYXNDFgzQWEzQWLt2dczpbH8PKpCSyZWTOyyFVUArjODpG+dsjbqaq9o4SVRdJHgtCz2fiVT/rlxepqdUBdiZoAzQCUAlAJQCUBx+aeYE4fbmVxqOdMSA4LyEHAz5DYknyA8+ldGGw8q89xd7NdSooRuzAOI3r3EryynMkjFnxsMnyA8gOgHoK9TTgoRUY6IrW3J3Z5GNTMojNCaNW7FuU9Tfj5l8IytoD5n4Xl/wAVH94+hqm2piv/AMY9/t+fA66MP9Gw1SG8KAKAKAKAKAw7tJ5QNjL30C/ySQ9B/RSH8nsp/L9vIZ9HgMX0sdyX3Lz+cfEqsVQ3HvLQpgNWBxtDwaEWh4NCDQ4GhGw4GhiwuqhiwuaGLBmgsGqgsNJoZsbLyDzF+Nt9MhHfxYWT9pfyvj36H3HvivNY/DdDUvHR/LF/g6/Swz1RZ64TrEoAoBM0AlAJQGJdqnEBNxAqrZWFFiO+R3mWZ8e41AH3X2r0mzKbhQu+LuV2JlefYU0mrA1IjY0JosvIPKL8UucHK2sZBuHG23URqf12/cMn0B5MZilQh/6enubqdPeZ9GW0CxIqRqFjRQqKowFRRgADyAAry8pOTu9TtJKwAoAoAoAoAoCC9tEnjaOVA8bjS6noQf8AfWpQm4SUo6ow0mrMwbnflGThkuRl7Vz+hk9D10P6MPswGR5gemwmLjXj/wClqvyvmRUV6DpvqK2DXWczQ4GhGw4GhGw4GhiwuaGLC5oYsGaCwaqCwmaGbEltdPE4eN2Rx0ZSQR9RUZQjJWkronFuLvFml9n3OE13Kbe4AdtBdZBhThSBpZQMHr126edUmPwUKUekhl1FrhMTKb3ZeJfs1UneJQBQDWONz08/lQFI5k7R7eBZEtiZpwMIy4MQcj4i+fEB6DrjGR1qyw+zak2nPJefgc1TExWUc2Y3PKXZmdizsSzsdyWY5JJ9SSTXoUklZHDrmyImsk0jscpcsTcUn7qEYQYM0pGVjQ+Z9WO+F8/YAkc+JxMKEN6XcuZthBydkfRfAeDRWMCQW6aY1+rMx6sx82NeXq1ZVZuctTujFRVkdCtZkKAKAKAKAKAKAKAgvrNJ42jmRXjcYdW6Ef6+efLFShOUJKUXZoxKKkrMxLnfkSTh5MsOqS066urRe0nt+198bZ9Fg8dGt9MspevZ7FXXwzhnHQpwNd5yWHA0I2FzQxYXVQxYXVQWDNBYNVBYTNBYQmhmxceyhQeIHbOIHI9jrjGf4iPrVdtV/wBHevyduBX9nca/XnS2CgCgMr7WOYw5W1glJAybkKfCSQpRCR1xuSOm49NrzZeGavVkuz8s4sTUv9KfaZsTVwciQwmhNIsnJfJU/FHyuY7UHEkxG23VYx+Z/wBw8/IHkxWMhQXOXL3N9Ok5dhv3AuDQ2MCw26BI1+rMx6s7ebH1/wBK81Vqzqy3pvM7YxUVZHQrWZCgCgCgCgCgCgCgCgCgEIzsennQGb839mCS5lsNMcnVoTtGx/YP5D7fD0+GrbC7Tcfpq5rnx/fr2nFWwilnDIym+s5LeQxzxvHIOqsMHHqPUe42NXcJxmt6LuivlBxdmiHNSIWF1UMWDNBYM0FgzQWE1UFhCaGbGhdjn89c7fkTf08TbZ98fuqo2v8AbDtZYYFZy7jUaoywGuxA2GT6DGf30BmPNnaQHieG0jmSQ5SSSTSpQdCECsfF5ZOMVd4XZjUlOo01yX5OOribq0TM2bPz8/nVycgQQtI6pGjPIxwiqCzMfQKNzWG1FXeSJJX0NR5N7KCxWXiWw6rbqdz/AGrjp/VU+m/UVT4rai+2j4+378Drp0OMjWreBY0VI0VEUAIqgKqqOgAGwFUrbk7s6iSsAKAKAKAKAKAKAKAKAKAKAKAKA8HGODQXqaLmFJF8s/Ep9VYbqfcGtlKtOk7wdiMoRkrSRmfMHZM65axmDr/wpfC3yWQDB+RA+dXFDaqeVVd69vnYcNTB8YMz/inCp7RtNzBJEc4GoYUn9l/hb6E1aU6sKivBpnJOnKP3I8Wa2ELBmgsGaCwZoLCZoZsat2Qzp+GkTCiQyFzjJJjARQWOcDfUANuhPqaoNqp9InwsWWDtu2LXzFxpLKBpXKZBXSrMV1ZZVOMKxJAJOwPTfHUcGHoOtPdXz0Oic1BXZjnHedrq6d8TSQwsfDEjY0rgDBkUBm8zv616KjgaNNLJN837HBOvOT5HCsLGW4fRbwySv+rGpbGfXHwj3O1dU6kYK83btNcYt6F+5f7JLiXDXsogTzRMSSn2J+Bfn4vlVZW2rCOVNX69F7+h1Qwz/wBGpcvcsW3D1xbQqrEYdz4pG/rOd8e3QeQqnrYmpWd5v28DqjBR0OxWgkFAFAFAFAFAFAFAFAFAFAFAFAFAFAFAFAMljDgqyhlOxBAII9waym1mgVfifZ3YXGT+H7pvWEmPHyQeD+GuyntCvD/V+3P9miWHpy4FYvux5T/MXrgeksYf+JSv+FdkNrv/AFDwf/TS8GuDOLcdkt6p8Eto48vFIp+2gj99dEdq0XqmvD3Nbwc+aPFJ2Y8RHSKI/KVf88VNbTw/N+BH+LUGr2Y8RP8AQxD5yr/lmsvaeH5vwMrC1C78j8sX1grK8VkVbqwkcP1zviI56nz/AMKrMZiKNd3Tl4Zep1Uac4K2R0+YuSm4iV7+6aOMf0caocnOc94wz9OlasPi1Qvuxu+b9idSlv6sOFdmlhAPFE0zeszas/NVAUj2xWam0a8+Nuz5cxGhBcC12tqkKBIo0jQdFRQqj5KNhXHKTk7yd2bUraE1RMhQBQBQBQBQBQBQBQBQBQBQBQBQBQBQBQBQBQBQBQBQBQBQBQBQBQBQBQBQBQBQBQBQBQBQBQBQ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data:image/jpeg;base64,/9j/4AAQSkZJRgABAQAAAQABAAD/2wCEAAkGBxQPEBQUEA8QFBAWFhkVEBYVFxUUFhcQFRQWFhcXFhQaHCogGhslHRQVIjEiJSkrLi4uFyIzODMtQygtLisBCgoKDg0OGxAQGywkICQsLC8tLCwsLCwsLy8sLCwsLCwsLCwsLCwsLCwsLCwsLCwsLCwsLCwsLCwsLCwsLCwsLP/AABEIAOEA4QMBEQACEQEDEQH/xAAcAAABBQEBAQAAAAAAAAAAAAAAAQIDBgcFBAj/xABEEAACAQMCAwYEAgUKBAcAAAABAgMABBESIQUGMQcTIkFRYTJxgZEUQiNSYqGiJDNDcnOCscHR8FOSstIVFhclY5PC/8QAGgEBAAIDAQAAAAAAAAAAAAAAAAIFAQMEBv/EADMRAAIBAgMECQQDAQEBAQAAAAABAgMRBCExBRJBURNhcYGRobHR8CIyweEUI0LxYqJD/9oADAMBAAIRAxEAPwC/c382y2VwI4442Uxq+WDk6izjGQQPyiuilSU43ZCUrM4n/qLcf8GD/lk/7q2fx48yO+zp8s86zXd2kLxRqraskK4OyFhglseVQqUVGN0ZjO7sXuuY2BQBQBQBQBQBQHF4vzZZWZIuLyFHG5TVrkx/Zrlv3Vvp4atU+yLfp46EXJLUqd/2x2Ue0UV1N7hFRf42Dfw12Q2TWf3NL51EHVicmPtkeaQJDYwrk4DTXOkfX9Hgfc1ueylCN5SfdH9mFWTOlxHnHicVu05tbPQpwQFunbrgHBVdids++em9aYYbDSmobz/+fdknKVrnivO0e+gZUktYTK66ggilUKMBm7yQyYXSpy2A2POpwwNGabUslxuvJW48NLmHNonsO1KVotUtpAsp3SFpZY3dCcZTVCR1I6kAA5LDfGJ7PipWjJtc7Jr1/fUZUyy8B53W6lkia2liki095l4XQal1DDB/EPcDFclbCunFS3k0+32JKVzv23FIpCQsi5B0kHwnVjON+u2+1c7hJakrnsqICgCgCgCgCgCgCgCgCgCgOFxzlWG8k7yVpA2kL4Cg2UsRuVJ/MfOpxm4/9fuYaOc/Z5bMMGS4x0PijH7wlSVVp3/L9zDjf4ifgnI1tZzrNE02tQQNTAjxKVO2ketZnXlNWZhQSdyz1pJhQBQBQEF7eRwIZJpEjjX4mdgqj5k1KMJSdoq7F7Gbcx9sMMeUsYjO3/EkykQ9wvxv/D86taGypvOq7dXH2XmaJV0tDNeO86Xt7nv7twh/o4z3UePTC7sP6xNWlLB0af2x73m/nYaZVWzgd1pA8OARldsZGSuR6jIIz6g+ldN7kLl+5Ks+HB4/iursjW4lxDbw4G/hf+dILBfPJGcL1qrxk8RZ/wCY9Wbfhp5d5vp7vay+8d5Ot7+DAW3RiBpliijU4XJADjJ05O4yQR96rKOMqUZ8X1Ns3SgpIovFeEnhdurXV9fO2sx2tvFO0GY0TBc9dC6txgHw6AQCSBZUqv8AInaEIri21fu63+bmlrcWbH8N5Z763F7LxSeTGHttLl31g4aMiXJLBgV2G+OhzisVMTuz6KNNLnl55ePUSUbreuSXqM4QNxKK74isgKx26zd8mMGSGGaFwkaEeFn0Abkk1iFle0HGFtXa3U2mrt8Ursd92dB4kWdZJOG3EEmSzxwwWt/Cko31M0Q71JPMnbOK03k4bqmmubcou3flYlx0PJxjtINrqit1imkAGmQxTQKuc5DW8vjyNsYbB9Nt9lLZvSWlO6XK6fmsvIw6lsg5N5/uLido5rmKAsMxDQvdahuRh2ySf7QewPkxWBhTgpRi3zzz8vYzGdzWuH3kmgd/3bNjdowVU+4Uk4+Wo/M1TS3b/T5m06COD0OaiB1AFAFAFAFAFAFAFAFAFAFAFAFAFAeG4vTnTEAT5sfgHyxux9hgddx0qVktTBz5LBHOZVErYIzIA2AdiFXGlQRscAZxvms9JJaZdgsjwcQ5Us7hCj2kAB3JRFjcH1DqAQdutbaeKrQd1J+NzDhF8CTh3LVrbHMNrCrDGCFGrA9T1PU9axUxNWp90mFCK0RPdcEt5STJbROSNJ1KDsF0jY9MDIGOmTjqajGtUj9smg4p6orVny6/DZz/AOH2jSQyEGQSTwhNlwoDMjSgAknqc12TxEa8P7pWa5J+6RBQcX9KPdw/iF3LA0kNlDFhnxAWUmRkJUqsoIVSzKRqK4xvk5rVOnSjNRlNvTPlfq6l1mYuTV7FQ5nvLnirpA3D7iBNYAeWEPokDYYpIzIpB8I3JDBjgZArvw8KeGTmpp5aJ692b9jVNubtY7XIPBktZLj8NG8q4UxXE6yQ76R+iUMnw6tTF1HRgN8CufG1pVFHfduaVn368uD8jZTiloVflG6l4bxJo5bWRpLooyhCmpYnkfBZWXZTqyc6SNAz6V2YqEK9BSjLKPPnZfOJqg3GVmtS/wA/GrSzDwTO8Uja5CrAqz94xZiki7O256HV9aq1RrVbTirrTstzXD0N+9FZM5fOfJ4v7WH8PLlo/FE8jO+YmA21YLYwAdt9h1rdhMX0NR7611S5mJw3lkYrf2LwOY5o2Rx5MCMjJAYZG6nBwehr0MJxmt6Luc7utTp8q8zTcOmVo3fucjvos+Bk8/Cdg2OhG+1acThoV4tNZ8GSjNo+ibS5Dqrxt4WAZT+yRkV5SScXZnUe+G6zs23v5VgHqoAoAoAoAoAoAoAoAoAoAoBksgRSzMFVQSxJAAUbkknoKyk27IHAvZHvNOiUxW2rLhR+klA/KxP82meoxqPQ6dxW5ONO91d+S9/TtI6nuArQSFoBaAKAWgCgEVcDAGAOnyoBSuRg9DsflQHnkPcouiPwLpXC4GiPYZAOBpUbkZ6A4B6GS+p5vP56mNCocW5jhsXN0tozxzgMs65JkICx6Rq2QERxMDnxqhONgT30sNOsuj3rOPDlx79X2M1SqKOdjKuMccN1dvPKJFicgPEspJEJwXjR2HhDYY9MeI7Vd0qHR0lCOq4248HbqOWVS8rs1LkjjEmjVNF+HsZGVbMyya2LPnSAxGcNgfEdydjvvSYyjG9ovekvusvmnVojrpyds8kcLta5fndhPHHG0CA6tAIkVm0g6hnxjwg5A2wa6dmYiCW43m/D9EK0XqZYRmro0XN17PuNrNFHF+IErdyrEaNBjZAqMh0jHXJ3674yOnmsbQcJOW7bPnr8/wCnXCVy41wGwlhuCvuP99KA9sMyuupTkf5jYgjyIO2Ky1YD6wAoAoAoAoAoAoAoBksoRSzsFVQWZiQAFAySSegArKTbsgUy4/8AdgskpdOGqdcKatBuApDLNN0KxbZVM77M2NgOze/jNxjnPRvl1Lr5vuRr+/N6Hpbj1tbyJbsyQ+DMYOhEESgY8/APIA46dMYzqVCrUi5rPnxd/wAmd+KdjsowYZBBHqNx9652rEx1ALQBigFxQBQC4oCo8785xWAMSqJblh8GfCg8jJ/29T7da78HgpVnvPKPr2GitWUMuJknGeY7m7dmklYK2AYlLd1pByFKMx1LnJw2ev0q9pYanSVorv4+PscUq0pO9ywXPOE12iRFrd1kQxPashiiVFAIle41rhvACAuAASNjgVyxwcKTcs1bPevd9lrPzN3TOStlnw/Z5+CwX9raq1raSPHcBWYmGOcEAtjGklwCAh8QG5OOgJlWeHqVLTlZx62v14f8xHfjG6WpoXIvNS3dth1RbmPUJIoxhmCnJdIv7wyBnf5iqnGYV0qmX2vi/wAs6aVRSXWVfmjjzcNkkezmWaG8XWgZiwgkRgj6Uz0KjGDjSR7YPZhsOsRFKorOHnfT5xITnuacTMJnLszMcsxLMdhlick4G3U1cpJKyOe5tXZO8b2SFAA6F0kwAMtlWOoeZwynPofmK87tJSVZ345nZRtul3quNpFPIqrl2Cr0ySAN9huayk28gZ9x3mKfgt5HNgvZzeCeHKkllye+ib9bB0+LGRGAfysLXD0IYmm4f6Waf4fzj2mtvdZqPDb+O6hSaBw8TjUjDoR/kRuCDuCCDVXOEoScZKzRsvc9NRAUAUAUAUAUAUBjvaTze15cCxtB3kKtpn0/00o6oD0CJjJJ2yuTsu95gcKqcOmqZPh1dfa/+ZvLlq1bvdieXnjnRisUNpIF0gNI0ZyDlThfkMg+uRkhelZwWCV3Oouy/wA+dZGtW4RM9YliSxJYkkknJJJySSepJJNW6VskcbdzaOzad2t4UdsqsJ0j0HeYXG/kukeWNgPPHnNoRiqkmuf49ywoNuKuXWq46BcUAtAFALQBQHzxzXatDfTpJKJJQ+p3AxlnUOcAk4A1Y6+VetwslKjFxVlb0yKesnGbTOTit5C5NZWbTypEmnXIwRdRCrqY4GWPQf736VGc1CLk+BKK3nY+iuDWP4a3hhypMcaoSo0gsoALBR0ycn615GrPpJufNlvFbqSMo7U+HxWl0ksAeKaTXK7oxx3gxjAyNBOokkfY5q82bUnUpuMs0rLP5mceISjK61KpzBBOrRtdAiSaPv8AJ6sJHfxMOgYhRkD2zuTXbQdNpqnonbw+fEap72W8cgit5hMu/ZNxlbe8MUmgJMuFY4BEo3A1HoGGR8wKrdp0XOlvLVeh0UJ2djUOceL/AIKzll3DAaUIGcSNsu3zqlwtHpaqidU5bquYHxXj91dxiO5uZJYwdQVtONe+5AAydz19a9PTw9Km96EbM5d9vU8HD+HtPII4gmsg6QSF1FQTpBPmcbVOpUUI70tCSzLr2dc2S8HuBDdpIlpKcuHVl7tzgCZQRuvTVjy38sHgxuGjiYb9NpyXLj1exsjK2TPoJWBAIIIO4I6EV5w3C0AUAUAUAUBR+1Hmk2cAggcLdT5CnOO7h6NIT5HyB9cn8tWGz8N0s9+S+leb5fPyaa1TdVlqzEvxASMxwggMMSv0Zh+ov6sfTbqxGT0AHoN1ylvS7l+e304czgcrKyPMBWw1tjwvp9KEbmvdmcWgyxlkPckxAx5IYqzF2ZiP1nwB+yD0wT5/aLvaXPPPy9Cxwytdci/VVnULQBQC0AYoBcUB4eKcHhuojHNEjKc4yBlWP5lPVW9xWynWnTlvRZGUIyVmjI+Zez2a0WSVJI3tkGrUxCPp9CvQnO2x39B0q/w+0YVWotNSfgVtXCyhdp5HM4DyjPfKhhicIWIeZ8LEEG3h2y7Z1DbO4+eN1fGU6Le8+5a/ohToynay7+BvnzryxbnlvLCObR3sSSaG1oHAYK4GAwB2yM7HyqcakoX3Xa5hpPUoXbNYKbeGbfWj6Ohxocb5IGAcquMkefWrPZNRqcocGjmxUfpTMiIq+ONMb0OQSCNwRsQfY0JJnvueNzSWqWzsDCjmRMjxBiCMZ9PEf99dMaEI1HUWrVjZvtqxyiK3BMRGKsGU4ZSGU+jA5B+4o0mrMmmWPmjnSTiVvFFcQQ97G2rvlJDHYggJ0UEac7kZXOBtjjw+CjQm5Qbs+Btc7rM0DsU5v71PwM7eONc2pJ3aEdY/mnl+z/Vqu2nhd19LHR69vPv9e02QlwNXqoNgUAUAUBDeXSwxvJIwWNFLuT5KoyT9hUoxcmorVmG7K581cx8be+uZZn21t4R+rEuyJ8gPTqSTXrKFBUoKK4evF/OBWVKm87nNArcaWxwFCLY9awYuaj2XQ92hmfDd/IVDBvglGslXTyJAJBH6wHpVJtJ70txf5Xiuo78IrLe5mk1TncLQC0AUAtAGKAMUBxecrB7iylSNQ5wGKEsusKQ2gFd8nAx6kAHYmunCVFCqpPLr5GqtFyg0jy9nvD3tuHxpKumTU7MPPdzjP0xU8fUjUruUdMvQjhouNNJljrjN4lAeXidsJonjaNZFcaWVjpUgnfJG+KnTk4yUk7WMSV1Yw/n7lj/w6dQhHcyAmIZJI0hQwOd8ZOxr0mBxXTwz1WpXVqfRvIqpFdpqTGEUJpjCKEkxhFCaYwihNMlsb57aWOaFtMsbB4z08Q3wfUHoR5gkedRnBTi4y0ZNOx9WcHvxc28Uy40yRq43zjUoOM/WvIVIOEnF8GdKPZUAFAFAZp21cc7uCO0Q+KY65faFDsD/AFnx/wAhFW2yqG9N1Hw07f8AnqcuJnaO7zMdAq+OBseBQg2OAoRuPArBFs0Pst4aZ4rjMjqne27AAjBeGTvSenXZNxiqnadXclHLhLzVvc7sHHeT7V5Zmq1RFkLQC0AtAGKAWgCgCgEoCOeUIpZug9ASSfIADck+grKTbsjDdio8zcdvbcd9HBBHbIB3izsrTNlsFlRJNPToNWTv8q78PQoT+htuT0tp5r8HPVqVI/UkrdepXrrtJndu5tYYZpXwsUiiRcu3T9C4yGG+2oj3Irqjsymlv1G0lqsvVexpeLb+mKu/nA8HaLwa8CQtMTNHFH+lmLKP0jkaho2CjIAAVckAEkk7bcBWo3ko5NvJdXzm+wYiE7JvgZ6RVqcqYwihNMYRQkmRkUJoYRQmjvcjWJmu8FA0KxyG6BIH8lK6HK58xqBHuB7Vy4yahSvxurdvA2wzZqHZFxkxGXhkobvIGdomJDBoCwKgEdTh8jy0kY9qnaFLetXjpK1+355m6D4Gm1VkwoAoD5w564t+M4hPJnKBu7i9O7j8II9iQzf3q9Xg6XRUYx733/LFXXnvTZwwK6TnbHgUIjwKwRbHUIXN55K4P+Cso42UCQ5km/tH3wfcDSv92vLYyt01ZyWmi7PmZe4en0dNLid6uU3C0AtALQC4oAxQBQBigEoDz3k0cQ7yZ0RV/M7BVGdupOAT0qUIyk92Kv2EZNRzZWOYri24jasO8CwB8d+zLHEXX8qyE5b1BAIyvQ40ntoRq0Kids7aavw/5+TRUcKkNcufAyq8Mdm6mzunadWfLx/AIyAFCSEKWYDVk6QDq26DN5Heqq1SOWWT1v2Z+pXNxg/oeZ6//O1w8LxXJM6Mrg6jpOtl0ocqBlV66fPPWtX8GmpKUMmrfO/nwNqxMmrSzKqRXcaUMIoTQwihNEZFCaGMKEke3gnGJLKUyxLGXMbx+MFhpkABOARvtWqtRjVjuy0unl1G2MrGjcqCK5u7KaznCXMNmI7tNJK/ou6CKW0qPFrIJUEDQAKqcS5U6c41Fk5XT7b9vnzN0bNqxsoOapjaLQHI5u4l+EsbiYHDJG3dn/5W8KfxMtb8NT6SrGHN+XEhUluxbPmpFxtXrSnbJAKEWPArBBseBQiz3cFthLcwRsSA8saHG5wzgf51rrScacpLgn6GaavOK60fRFeQPQi0AooBaAWgFoBcUAUAUBz+McXis0DzuFUnC+pOM4Gds4rbSozqu0EQqVI01eTMc594+nELhXiMvdomhVcAAHUSWUBj8WRnp8Ir0WBw8qEGpWu+RS4quqsk46FbeZigQuxjBLKuTpDHAJC9ATgb117qve2Zp3naxCRWTKYwihNDCKySRGRQmhhFCaI2FCaGGhNEZFCaNU7FOKhlmtyiBlAkR1ADMhYhg7fmIJXB9DjyFUm16TTjUvrlb2Oik+BsNo2VHttVMbiagKB20Xmjh6Rj+lmVT/UQNJ/1KlWeyoXrN8l+jmxTtCxigFehKxjwKwQZIBQgx4FCLPTZTmKRJFJDIyuCOoKkHb7VGcVKLi+JiMt2SfI+ikOQCDkHcH1HrXjj0o8UAooBRQDqAKAXFAGKAR84OOvl86IGE82cee9kGS3doAFUnI7zQokboOrL6fbOK9ThcMqMet/EedxOIdWXUvjOARXUaExhFCaYwihNDGFCSIyKyTQxhQmiNhQmhhFCaIzQmiGYbH5GsrUmj6IkjgtbZrwwxRTLa+ORUAbGhX0kKBnxKu3tXk051J9Em2t7S525JXDsx5he+gZpsd4TqIA0gZZhpUfqqAoz5nNTxtBUZ2joIu6LpXGSMn7c5vFaJnbErEe/6MD/APX3q72Qspvs/Jw4x6Iy8VcnAx6isEGPUUIMkAoQY8ChBmqdm3MslwTbS6T3cQMTAYOhCqaSBseo3/xqi2jhI0/7I8Xn6lvgcTKp9EuCL6KqSyHCgFFAKKAdQC0Ah269KAoXOHPqx6obTRI+MNLs0a5HRcHxMNvb51bYTZzl9dTJcuJV4raEY/TTzfPgZW1XpTXGEUJIjIoTQwihNEZoTQwihNEZrJNDGoTRG1CaGNQmiJhQmjTuGccvOI8LFtBZ62JFo1wXARFjSE65AcsWKsxJHmBgEnFU1ShRoYjpJyt/q1tb3yR1RlKUbWOx2ccDl4VxAwzzK/fW7GMIG04im1HJIHiBmY+fx9dq04yvHEUt+KtZ596/XkSinF5mp1VGwxvtuf8AlcA9ISfvIf8Atq+2Sv65PrK/GP6kZ4tWxwseKwQZItCDJFoa2PUUIs7fKXEvwt3HJhmXdZFXqUYEHG25GzY89IFc2LpdLScTbhavR1UzUeSn7qN7SSTVNbsV36mFvEjAHywfoMfKqLGrekqyWUvXiXWEe6nSbzj6cCyiuI6xRQHN4zx+CzH6aQa8AiMYLkE4yF+h3O21b6GGqVn9K7+Bz18TTor633cTj2/aFauG/nEYDKiRdmffw6k1Y8tz611S2ZWi+D7P3Y5Y7VoS5rt/Vzj2vaa2sd7aro/NoYlgPYHY/cV0y2SrfTLPrOaG2M/qjl1HR5j4x+N4NJNCHXdRKu+QA6h1z5jBH0+tacPQ6HFqEu7wyOivX6bCOcPmeZk5FX5QIYRQmhhFCaI2FCaIzQmhjUJojahNDDWSaI2oTRG1CaI2oTRHIdj7D93v96Imj6Q5a4ctrZwRIukLGurbSTIVBdmH6xbJPua8jiKjqVZSfMsIqysTHhge8t7gZ1xiSM77GKRMnb1DIn3NYjUapyhwdn3oWzuWKtRkxrttT+WQH1gx9pG/1q+2S/65Lr/BXY37l2GfAVanCx4oQZItCDJFoa2SChBksLlSGUkMCCpGxDA5BB9c1hpNWZG7Tui6Rcef+S3pZmkTVBfGMYYx6gYw4I0+IZOehK9QRtWvDR+uhonZxvz427Cx/kv6K/FZSt5X7TUbS5WVFeNgyMMqRvsaoZxcJOMtUXcZKSUloTiokjF+cbgS307KSRr0jP7ACHHtlTivU4KDjQiny9czyWPqKeIk12eGRxsV1HHcQihm5ZeCcwJFw+6tpgTrUm32PxsMEZHTB0tv71wV8NKVeFWPDX55Fnh8XGOHnSn3d/y5W549lwmCV1fFqyvQnHkchjjbA+9diebzOVrJWR5TUyKI2oTRG1CaGNQ2IjahNEbUJojNZJoY1CaI2oTRG1CaL52UcCF1M80yhoYNIjVlBVpyCRk+egHOD0Lg1V7Tr9HFRjrLXs/f4OuhG+bNiNefOoltPjH1/wAKA6FAZN24xYe0f1WVT9DGR/iftV3sh5TXZ+Tgxv8AkzViDpxnOPFnHxZOMe2nT9c1bor5CismtkgoQZItCDJBQgx4oQZNHIQGAJAYYYDoQCGAPruoP0rDSdm+BHeaTS4mmdlM7GCZCfArgpvuC4OoY8h4QfmT71R7WilOMlq16F3smTdOSeiZehVSWxiHG7do7mZXBDCRic+YLEg/Igg/WvW4eSlSi1yR4vFxca0lLmz0cA5flvmZYig0AFi5IG5wOgJ8j9qhiMVCgk5Xz5EsLhKmJbULZcyPinDls7ju5HWYLgyCMlfF+pqI28sn3rNKq61PeirX0v6matGNCruSe9bW3oTDiVowKyWGF30vFI6uuRt4WYhyD5sd/QdK19DXWcanc0rfi3cb1Xw7ylT70817k91yu7RfiLOTvrcKcBsrKo6sukjScFj8J65xvUI4yKl0dVWl5dXxm6WDk49JRd4+fWVeZcdOmAfPG/zH0+Y6mu5M5GiBqyZRGaE0RtQmiNqE0MNCaI2rJsRG1CaI2oTRG1CaNy7LFUcLhKLglpC/vIJGUn7AD5AV5naV/wCRK/V6FhR+xFsNcJtJrIeL6UB76Az7tptNdjHIB/NzDV7I6sv/AFaKtNlTtVa5o5MYrwv1mNLV+VbJFoa2SChBki0IMkWhBjxQ1skFCDOjwfiktpIJIXIPmN9LD0ZfMb1qrUYVY7s186idGvOjLeg/nWaNwLn2GUBbkdzJ5t1jJ9j1X6/eqSvsypDOnmvMu8PtSnPKpk/I9vFLKwvpo9csbTEZXu5AC6AbKcdfbz22rVSqYqhB7qdutaG2vSwmImt5pvqep07Ph0NlDJ3KFVwWOMu2QNvUt7DfrWidapXmt938jop0aeHg9xWXj+zI+J2tw7PNLbzLqZmc926qCTk9RsN69LSnSilCMll1o8rVp15SdScXnnozlk1uNKJbmaMhNEGlh/OZdmVz8tiv0NQjGaveV+WWnzsOhyg0rRtzz1+dp3bTnmWC37mG3gVcnGe8cBCDkYZjk5Oc5x7Vxz2dCc9+Un5I7obQlCG5GKXiyuzXaMHzbxh2IKlCyBAMZCpnG+D1z1rsUJK1pOy58e85+ki73irvllbuPFoypPpjP1J8vt/vrO+dgllcgaskkMahNEZoTRGaGxEbVkmiNqE0Nkx5f79t6Imjf+RLNYOG2qqQQYxISM7tL+kJ33/P+6vK42bnXm3zt4ZFlTVopHdNcpM9NgOpoD2UBw+duHfiuH3MYGWMZZB6yR4kQf8AMorowlTo60Zdfrka60d6DR86Ka9YUjJRWCDHihrZItCDJBQgyQUIMeKEGSKaEGSA0IMerY6dfL51gjo7ot3De0GeIASokygYyco5x6vuCfpVbV2XSlnF28187y2o7Xqwymk/J/O4vNtx9JrJrlMHTGzOvUrIi6ipHz+4waqJ4aUKypPi/XiXUMVCdB1VwXpwMUY+vWvVHkhIoWkbSiMzHoFBYn6CsSkoq7djbCDk7RVzqHlW6wmYWDsrOE0vrCKCcsAvhyQQAdyfKub+ZRzz048DrWCrWWWvDicS6iMblHBV1OGBBUg+hBAIrpjJSV0aXFxdmIFZVJKNpIAzgjwlgwIOMfkrDabyZtSaWaPK1SCI2obERmhNEbVkmhjUJojahNEbUJo2Psj441xatBIctb6VQ53MLA6RjH5dJHyxXntqUFCopr/Xr+zvoSvG3ItnFuLw2gQzyKgkdY48+bscfYdSegArgp0p1LqCvZXNraWp3LEeAH13+nlWsyeigCgPm/mzhX4O9nhxhVcmP07p/EmPkGA+YNesw1XpaUZePaUteG5No5grec7JFoQY9aEGSLQgyRTQgx4NCDHg0ItDwaELDgaGLBmhix1+AcxS2TeE6oScyxnGHBGDvjI2rlxGFhWWevB8jswuLnQeWnFEtzdWIQyR28hlZ94ZHbQiZJJRkCk7YABO2fPFRjDE33ZSVrapZvtvf08Da5YW29GLvfRvJdljQuUOAwWwaaB2dZgDGSekJAYLjHUHOc77CqXGYmpUahNWtr2l1hMNTppzhx9DvLDiRn1P4lVdJPhGgucqvkTr39dI9K5HL6Ujr3c7jZbVH+KONt9XiVT4h0O46+9FOS0ZlxT1RyOZeWYr9cOWR8gl0wCxVWCh8jxAaj7+hGTXRh8XOg8s1yf4NFfDxqqzyMh4nyvdQStGbaZ8Z0tGjOrJk4YFQcZxnB3HnXoKeLozjvbyXa7FPPDVIStZs4bjBIIII2IOxB9xXSa0iNqE0RtWSaI2oTRG1DYhjUJon4XxOW0mWaBykq5wdiCD1VlOxB9D7egrXUpRqx3Jq6NkZOLyPbwVJOJcQt47iWSUyTDWXJbwZ1OADsAVQjA26ela6u7QoycFay4eCNsbylmfTyjAryZ1i0AUBmHbRwTKxXaDdf0U39RjmNj8mLD++KuNlVrN0nxzX5+dRw42ndKaMqWrsrGPU0IMkBoQY9TQgyQGhFjwaEGhwNCLQ8GhGwuaGLBqoYsBNDNhYY2kZVQFnYhVA6ljsAKxKSirvQnGDk0lqbny/Ztb2sMUmnWiBW05xn2JryeIqKpVlJaNnrKEHCnGL1SPfmtJtCgEoBM0Bn/a3wpGt1ufCsqMEY+bxscAZ89JOfkTVrsqtJTdPg/I4cdTTjv8UZMavitRGayTRG1CaGNQmiNqE0RtQ2I0jsO4EZbqS7YeCBSkfvPINyD+yhP/ANoqq2rW3aaprV59y/fodFGPE3CqA6AoAoDy8UsEuYZIZRmORSreuCOo9x1HuKnTm6clKOqIyipKzPm/i3DntJ5IJfjjbSfQjqrD2III+detpVFUgpx0ZSVIOEnFnnBqZqY8GhBoeDQg0PBoRaHg0INDgaEbDgaGLC5oYsSPICANIBAwSPPxE5P0IH0rCWZl2ssiPNZMWL52U933kpJYzEAKAG0iPqSTjAOQBuc+nnVRtbe3Y8vyW+ylG8uf4NKzVGXQUAlAFAJQHkubJXbUVGrGnV1IQ7kLnpnbcYP2qcZtKxFxTdzi8W5IsrgAfh0iI/NCBG2MdNhg+XUGumljq9N/dftzNUsNTlwt2Fb4v2WR90fwk0vfDcCZlKMPTKoCp99/9OultaW9/Ylbq19TTLBxt9LzMw4pYvbTPDLjvI20tjcZ9j5jerqnUVSCnHRnK4uLszxE1MyhjUJoSGFpHVI1LSOwRFHVnYgKB8yRWG0ld6GxK59O8ocBXh1nFbrgsozKw/NM27t8s9PQADyryeJrOtUc38R2xjuqx2a0EgoAoAoDPe1nlf8AERC6hXM0K4lA6vB1z813PyLe1WmzcVuS6OWj07f2ceLo7y3lqjHVNX5VMeDQix4NCDQ4GhFoeDQjYcDQjYcDQxYXNDFgzQWEzQWLt2dczpbH8PKpCSyZWTOyyFVUArjODpG+dsjbqaq9o4SVRdJHgtCz2fiVT/rlxepqdUBdiZoAzQCUAlAJQCUBx+aeYE4fbmVxqOdMSA4LyEHAz5DYknyA8+ldGGw8q89xd7NdSooRuzAOI3r3EryynMkjFnxsMnyA8gOgHoK9TTgoRUY6IrW3J3Z5GNTMojNCaNW7FuU9Tfj5l8IytoD5n4Xl/wAVH94+hqm2piv/AMY9/t+fA66MP9Gw1SG8KAKAKAKAKAw7tJ5QNjL30C/ySQ9B/RSH8nsp/L9vIZ9HgMX0sdyX3Lz+cfEqsVQ3HvLQpgNWBxtDwaEWh4NCDQ4GhGw4GhiwuqhiwuaGLBmgsGqgsNJoZsbLyDzF+Nt9MhHfxYWT9pfyvj36H3HvivNY/DdDUvHR/LF/g6/Swz1RZ64TrEoAoBM0AlAJQGJdqnEBNxAqrZWFFiO+R3mWZ8e41AH3X2r0mzKbhQu+LuV2JlefYU0mrA1IjY0JosvIPKL8UucHK2sZBuHG23URqf12/cMn0B5MZilQh/6enubqdPeZ9GW0CxIqRqFjRQqKowFRRgADyAAry8pOTu9TtJKwAoAoAoAoAoCC9tEnjaOVA8bjS6noQf8AfWpQm4SUo6ow0mrMwbnflGThkuRl7Vz+hk9D10P6MPswGR5gemwmLjXj/wClqvyvmRUV6DpvqK2DXWczQ4GhGw4GhGw4GhiwuaGLC5oYsGaCwaqCwmaGbEltdPE4eN2Rx0ZSQR9RUZQjJWkronFuLvFml9n3OE13Kbe4AdtBdZBhThSBpZQMHr126edUmPwUKUekhl1FrhMTKb3ZeJfs1UneJQBQDWONz08/lQFI5k7R7eBZEtiZpwMIy4MQcj4i+fEB6DrjGR1qyw+zak2nPJefgc1TExWUc2Y3PKXZmdizsSzsdyWY5JJ9SSTXoUklZHDrmyImsk0jscpcsTcUn7qEYQYM0pGVjQ+Z9WO+F8/YAkc+JxMKEN6XcuZthBydkfRfAeDRWMCQW6aY1+rMx6sx82NeXq1ZVZuctTujFRVkdCtZkKAKAKAKAKAKAKAgvrNJ42jmRXjcYdW6Ef6+efLFShOUJKUXZoxKKkrMxLnfkSTh5MsOqS066urRe0nt+198bZ9Fg8dGt9MspevZ7FXXwzhnHQpwNd5yWHA0I2FzQxYXVQxYXVQWDNBYNVBYTNBYQmhmxceyhQeIHbOIHI9jrjGf4iPrVdtV/wBHevyduBX9nca/XnS2CgCgMr7WOYw5W1glJAybkKfCSQpRCR1xuSOm49NrzZeGavVkuz8s4sTUv9KfaZsTVwciQwmhNIsnJfJU/FHyuY7UHEkxG23VYx+Z/wBw8/IHkxWMhQXOXL3N9Ok5dhv3AuDQ2MCw26BI1+rMx6s7ebH1/wBK81Vqzqy3pvM7YxUVZHQrWZCgCgCgCgCgCgCgCgCgEIzsennQGb839mCS5lsNMcnVoTtGx/YP5D7fD0+GrbC7Tcfpq5rnx/fr2nFWwilnDIym+s5LeQxzxvHIOqsMHHqPUe42NXcJxmt6LuivlBxdmiHNSIWF1UMWDNBYM0FgzQWE1UFhCaGbGhdjn89c7fkTf08TbZ98fuqo2v8AbDtZYYFZy7jUaoywGuxA2GT6DGf30BmPNnaQHieG0jmSQ5SSSTSpQdCECsfF5ZOMVd4XZjUlOo01yX5OOribq0TM2bPz8/nVycgQQtI6pGjPIxwiqCzMfQKNzWG1FXeSJJX0NR5N7KCxWXiWw6rbqdz/AGrjp/VU+m/UVT4rai+2j4+378Drp0OMjWreBY0VI0VEUAIqgKqqOgAGwFUrbk7s6iSsAKAKAKAKAKAKAKAKAKAKAKAKA8HGODQXqaLmFJF8s/Ep9VYbqfcGtlKtOk7wdiMoRkrSRmfMHZM65axmDr/wpfC3yWQDB+RA+dXFDaqeVVd69vnYcNTB8YMz/inCp7RtNzBJEc4GoYUn9l/hb6E1aU6sKivBpnJOnKP3I8Wa2ELBmgsGaCwZoLCZoZsat2Qzp+GkTCiQyFzjJJjARQWOcDfUANuhPqaoNqp9InwsWWDtu2LXzFxpLKBpXKZBXSrMV1ZZVOMKxJAJOwPTfHUcGHoOtPdXz0Oic1BXZjnHedrq6d8TSQwsfDEjY0rgDBkUBm8zv616KjgaNNLJN837HBOvOT5HCsLGW4fRbwySv+rGpbGfXHwj3O1dU6kYK83btNcYt6F+5f7JLiXDXsogTzRMSSn2J+Bfn4vlVZW2rCOVNX69F7+h1Qwz/wBGpcvcsW3D1xbQqrEYdz4pG/rOd8e3QeQqnrYmpWd5v28DqjBR0OxWgkFAFAFAFAFAFAFAFAFAFAFAFAFAFAFAFAMljDgqyhlOxBAII9waym1mgVfifZ3YXGT+H7pvWEmPHyQeD+GuyntCvD/V+3P9miWHpy4FYvux5T/MXrgeksYf+JSv+FdkNrv/AFDwf/TS8GuDOLcdkt6p8Eto48vFIp+2gj99dEdq0XqmvD3Nbwc+aPFJ2Y8RHSKI/KVf88VNbTw/N+BH+LUGr2Y8RP8AQxD5yr/lmsvaeH5vwMrC1C78j8sX1grK8VkVbqwkcP1zviI56nz/AMKrMZiKNd3Tl4Zep1Uac4K2R0+YuSm4iV7+6aOMf0caocnOc94wz9OlasPi1Qvuxu+b9idSlv6sOFdmlhAPFE0zeszas/NVAUj2xWam0a8+Nuz5cxGhBcC12tqkKBIo0jQdFRQqj5KNhXHKTk7yd2bUraE1RMhQBQBQBQBQBQBQBQBQBQBQBQBQBQBQBQBQBQBQBQBQBQBQBQBQBQBQBQBQBQBQBQBQBQBQBQBQ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https://encrypted-tbn3.gstatic.com/images?q=tbn:ANd9GcTvaBNrw6U4LdCygjF9-yqaMYDkv6AG9pCneWIQ_U2nwUyPXbA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68" y="908720"/>
            <a:ext cx="1736587" cy="17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4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we look at agriculture and science objectively?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Is the Precautionary Principle abused?</a:t>
            </a:r>
          </a:p>
          <a:p>
            <a:endParaRPr lang="en-GB" dirty="0"/>
          </a:p>
          <a:p>
            <a:r>
              <a:rPr lang="en-GB" dirty="0" smtClean="0"/>
              <a:t>Do we encourage innovation?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role of International standards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Approach to Science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skynrg.com/wp-content/uploads/2013/12/e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340768"/>
            <a:ext cx="161967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Labelling – what is important?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Traceability and individual animal id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EU Legislation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1_wooly ew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81" y="3212976"/>
            <a:ext cx="16192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7_pig_wattpublish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87440"/>
            <a:ext cx="1986409" cy="148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5_cow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902281"/>
            <a:ext cx="16192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“Buying Red Tractor fresh British lamb means buying a </a:t>
            </a:r>
            <a:r>
              <a:rPr lang="en-GB" u="sng" dirty="0" smtClean="0"/>
              <a:t>safe</a:t>
            </a:r>
            <a:r>
              <a:rPr lang="en-GB" dirty="0" smtClean="0"/>
              <a:t>, assured, </a:t>
            </a:r>
            <a:r>
              <a:rPr lang="en-GB" u="sng" dirty="0" smtClean="0"/>
              <a:t>traceable</a:t>
            </a:r>
            <a:r>
              <a:rPr lang="en-GB" dirty="0" smtClean="0"/>
              <a:t> product that helps maintain the </a:t>
            </a:r>
            <a:r>
              <a:rPr lang="en-GB" u="sng" dirty="0" smtClean="0"/>
              <a:t>iconic British landscape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Assurance Schemes</a:t>
            </a:r>
            <a:endParaRPr lang="en-GB" dirty="0"/>
          </a:p>
        </p:txBody>
      </p:sp>
      <p:pic>
        <p:nvPicPr>
          <p:cNvPr id="4" name="Picture 3" descr="IMTA_logo_fin_150x150_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5877272"/>
            <a:ext cx="504056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enrd.ec.europa.eu/enrd-static/fms/documents/networks-and-networking/eu-organisations/organisations-logo/CELC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6" y="6323220"/>
            <a:ext cx="1780618" cy="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encrypted-tbn3.gstatic.com/images?q=tbn:ANd9GcSmCt3dNFQ5d-x6LDOLax_AvMIRu4MYX_HCjVEd3QWJGlfwNRos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1515517" cy="163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278</Words>
  <Application>Microsoft Office PowerPoint</Application>
  <PresentationFormat>Affichage à l'écran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 Narrow</vt:lpstr>
      <vt:lpstr>Calibri</vt:lpstr>
      <vt:lpstr>Candara</vt:lpstr>
      <vt:lpstr>Symbol</vt:lpstr>
      <vt:lpstr>Waveform</vt:lpstr>
      <vt:lpstr>WTO Public Forum 2014</vt:lpstr>
      <vt:lpstr>EU-27 Per Capita Meat Consumption (2005 – 2013)</vt:lpstr>
      <vt:lpstr>EU Meat Price Trends (2005 – 2013) </vt:lpstr>
      <vt:lpstr>UK Retail Meat Prices</vt:lpstr>
      <vt:lpstr>Why Could Meat be a Niche Product?</vt:lpstr>
      <vt:lpstr>Feeding the World</vt:lpstr>
      <vt:lpstr>EU Approach to Science</vt:lpstr>
      <vt:lpstr>Scope of EU Legislation</vt:lpstr>
      <vt:lpstr>Assurance Schemes</vt:lpstr>
      <vt:lpstr>Assurance Schemes</vt:lpstr>
      <vt:lpstr>International Trade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</dc:creator>
  <cp:lastModifiedBy>Pascale Rouhier</cp:lastModifiedBy>
  <cp:revision>13</cp:revision>
  <dcterms:created xsi:type="dcterms:W3CDTF">2014-09-23T10:21:21Z</dcterms:created>
  <dcterms:modified xsi:type="dcterms:W3CDTF">2014-10-01T10:42:21Z</dcterms:modified>
</cp:coreProperties>
</file>