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85" r:id="rId2"/>
    <p:sldId id="311" r:id="rId3"/>
    <p:sldId id="324" r:id="rId4"/>
    <p:sldId id="312" r:id="rId5"/>
    <p:sldId id="318" r:id="rId6"/>
    <p:sldId id="321" r:id="rId7"/>
    <p:sldId id="320" r:id="rId8"/>
    <p:sldId id="326" r:id="rId9"/>
    <p:sldId id="322" r:id="rId10"/>
    <p:sldId id="323" r:id="rId11"/>
    <p:sldId id="328" r:id="rId12"/>
    <p:sldId id="329" r:id="rId13"/>
    <p:sldId id="330" r:id="rId14"/>
    <p:sldId id="333" r:id="rId15"/>
    <p:sldId id="332" r:id="rId16"/>
    <p:sldId id="334" r:id="rId17"/>
    <p:sldId id="281" r:id="rId18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elia Imperiali (BEUC)" initials="CI(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003F6F"/>
    <a:srgbClr val="4AA4CD"/>
    <a:srgbClr val="E7502B"/>
    <a:srgbClr val="6F4F9A"/>
    <a:srgbClr val="869728"/>
    <a:srgbClr val="777777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1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C304939-5720-473B-BA49-A90C49E75A1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58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FFA0D26-1CB7-467F-85A4-01F68AEBAED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41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A0D26-1CB7-467F-85A4-01F68AEBAE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1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00D80-F455-448F-9AED-3043C87097A6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9EE24-8BA2-46FE-AE35-968F9925012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6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2FB82-D8C4-4943-B1D3-AFDDDEF7854F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31041-1EA6-4429-967A-89D647EB024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85254-DBD0-42F6-8EDC-60D5083105F0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09CF4-ED6D-491E-9333-6218DAB80AA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5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9D174-9A3B-47DF-83C1-64C70F9224A5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D4C18-88EB-4CCD-AE78-701E4417ACD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49F2A-2D89-471F-B41F-9923E00CA335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82F13-1AB3-41C6-B6F5-F03F1E6CEA9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4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1CEC0-DB0F-4A9E-913B-A400DB895C98}" type="datetime1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C8429-C7E6-41FF-94BC-FE812AD26D2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3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ECB0B-4F56-4B78-A59D-7AEAC9ED4648}" type="datetime1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EF0C9-9E46-49D3-A01C-3BEC8E4D3BB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6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74C16-69DE-4530-A6E7-E5135CBE5879}" type="datetime1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3307F-9236-4BEB-A744-0591497A581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0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9FA53-B912-432D-8AD5-092DA88DC912}" type="datetime1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B3164-B5B0-4541-A625-BB7A22393FC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9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04F58-3846-416B-ACB6-6E87094238B9}" type="datetime1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B5948-3F79-411D-A9BE-A4AEDCD3B15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5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C1DBD-734B-45EE-9146-8B7230888C32}" type="datetime1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BDCD7-00F2-467A-AB9A-C8FCD508FC1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3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55875" y="1628775"/>
            <a:ext cx="61420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DCD7EB-8D22-44F9-9C6B-4B0373044432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0426EE-CCB9-46DC-92A2-385B125F155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1030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7350"/>
            <a:ext cx="18002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Connector 18"/>
          <p:cNvCxnSpPr/>
          <p:nvPr/>
        </p:nvCxnSpPr>
        <p:spPr>
          <a:xfrm>
            <a:off x="2555875" y="333375"/>
            <a:ext cx="0" cy="935038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771775" y="333375"/>
            <a:ext cx="5915025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fr-FR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3F6F"/>
          </a:solidFill>
          <a:latin typeface="Verdana" pitchFamily="34" charset="0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3F6F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3F6F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3F6F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3F6F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400" kern="1200">
          <a:solidFill>
            <a:srgbClr val="7F7F7F"/>
          </a:solidFill>
          <a:latin typeface="Verdana" pitchFamily="34" charset="0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7F7F7F"/>
          </a:solidFill>
          <a:latin typeface="Verdana" pitchFamily="34" charset="0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Verdana" pitchFamily="34" charset="0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7F7F7F"/>
          </a:solidFill>
          <a:latin typeface="Verdana" pitchFamily="34" charset="0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7F7F7F"/>
          </a:solidFill>
          <a:latin typeface="Verdana" pitchFamily="34" charset="0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food/fs/ifsi/eupositions/cac/cac_index_e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-23813"/>
            <a:ext cx="9396413" cy="6858001"/>
          </a:xfrm>
          <a:prstGeom prst="rect">
            <a:avLst/>
          </a:prstGeom>
          <a:solidFill>
            <a:schemeClr val="bg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4643438" y="-100013"/>
            <a:ext cx="4752975" cy="6958013"/>
          </a:xfrm>
          <a:prstGeom prst="rect">
            <a:avLst/>
          </a:prstGeom>
          <a:solidFill>
            <a:srgbClr val="003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932363" y="1916113"/>
            <a:ext cx="403225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3200" dirty="0" smtClean="0">
                <a:solidFill>
                  <a:schemeClr val="bg1"/>
                </a:solidFill>
                <a:latin typeface="Verdana" pitchFamily="34" charset="0"/>
              </a:rPr>
              <a:t>Food trade: making it work for consumers</a:t>
            </a:r>
          </a:p>
          <a:p>
            <a:pPr algn="l" eaLnBrk="1" hangingPunct="1">
              <a:spcBef>
                <a:spcPct val="50000"/>
              </a:spcBef>
            </a:pPr>
            <a:endParaRPr lang="en-GB" altLang="en-US" sz="2000" i="1" dirty="0" smtClean="0">
              <a:solidFill>
                <a:srgbClr val="FFFFFF"/>
              </a:solidFill>
              <a:latin typeface="Verdana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en-GB" altLang="en-US" sz="2000" i="1" dirty="0" smtClean="0">
                <a:solidFill>
                  <a:srgbClr val="FFFFFF"/>
                </a:solidFill>
                <a:latin typeface="Verdana" pitchFamily="34" charset="0"/>
              </a:rPr>
              <a:t>Monique GOYENS</a:t>
            </a:r>
          </a:p>
          <a:p>
            <a:pPr algn="r" eaLnBrk="1" hangingPunct="1">
              <a:spcBef>
                <a:spcPct val="50000"/>
              </a:spcBef>
            </a:pPr>
            <a:r>
              <a:rPr lang="en-GB" altLang="en-US" sz="2000" i="1" dirty="0" smtClean="0">
                <a:solidFill>
                  <a:srgbClr val="FFFFFF"/>
                </a:solidFill>
                <a:latin typeface="Verdana" pitchFamily="34" charset="0"/>
              </a:rPr>
              <a:t>Director general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altLang="en-US" sz="2000" i="1" dirty="0" smtClean="0">
                <a:solidFill>
                  <a:srgbClr val="FFFFFF"/>
                </a:solidFill>
                <a:latin typeface="Verdana" pitchFamily="34" charset="0"/>
              </a:rPr>
              <a:t> </a:t>
            </a:r>
            <a:endParaRPr lang="de-DE" altLang="en-US" sz="2000" i="1" dirty="0">
              <a:solidFill>
                <a:srgbClr val="FFFFFF"/>
              </a:solidFill>
              <a:latin typeface="Verdana" pitchFamily="34" charset="0"/>
            </a:endParaRPr>
          </a:p>
          <a:p>
            <a:pPr algn="l" eaLnBrk="1" hangingPunct="1">
              <a:spcBef>
                <a:spcPct val="50000"/>
              </a:spcBef>
            </a:pPr>
            <a:endParaRPr lang="de-DE" altLang="en-US" sz="2000" i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003800" y="4868863"/>
            <a:ext cx="3384550" cy="11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GB" altLang="en-US" sz="1300" dirty="0" smtClean="0">
              <a:solidFill>
                <a:srgbClr val="FFFFFF"/>
              </a:solidFill>
              <a:latin typeface="Verdana" pitchFamily="34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GB" altLang="en-US" sz="1300" dirty="0" smtClean="0">
              <a:solidFill>
                <a:srgbClr val="FFFFFF"/>
              </a:solidFill>
              <a:latin typeface="Verdana" pitchFamily="34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GB" altLang="en-US" sz="1300" dirty="0" smtClean="0">
                <a:solidFill>
                  <a:srgbClr val="FFFFFF"/>
                </a:solidFill>
                <a:latin typeface="Verdana" pitchFamily="34" charset="0"/>
              </a:rPr>
              <a:t>WTO Public Forum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altLang="en-US" sz="1300" dirty="0" smtClean="0">
                <a:solidFill>
                  <a:srgbClr val="FFFFFF"/>
                </a:solidFill>
                <a:latin typeface="Verdana" pitchFamily="34" charset="0"/>
              </a:rPr>
              <a:t>Geneva, 3 October 2014</a:t>
            </a:r>
            <a:endParaRPr lang="en-GB" altLang="en-US" sz="1300" dirty="0">
              <a:solidFill>
                <a:srgbClr val="FFFFFF"/>
              </a:solidFill>
              <a:latin typeface="Verdana" pitchFamily="34" charset="0"/>
            </a:endParaRPr>
          </a:p>
        </p:txBody>
      </p:sp>
      <p:pic>
        <p:nvPicPr>
          <p:cNvPr id="2054" name="Picture 8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96975"/>
            <a:ext cx="302418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3" descr="tx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133725"/>
            <a:ext cx="32400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B3164-B5B0-4541-A625-BB7A22393FC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The Precautionary Principle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4C18-88EB-4CCD-AE78-701E4417AC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8" name="AutoShape 10" descr="data:image/jpeg;base64,/9j/4AAQSkZJRgABAQAAAQABAAD/2wCEAAkGBxISEBEQEhIUEBUOEhAWFxAQEBAUEA8QFRIYFhUSHxQYHyggHSYlGxYTITEhMSkrOjouFyAzPTMsNygtLisBCgoKBQUFDgUFDisZExkrKysrKysrKysrKysrKysrKysrKysrKysrKysrKysrKysrKysrKysrKysrKysrKysrK//AABEIAIYAhQMBIgACEQEDEQH/xAAbAAEAAwEBAQEAAAAAAAAAAAAAAwQFAgYBB//EADMQAAICAQIEAggFBQEAAAAAAAABAgMRBBIFITFBUWETFCIyUnGRsQZygZKhIyRDwuEl/8QAFAEBAAAAAAAAAAAAAAAAAAAAAP/EABQRAQAAAAAAAAAAAAAAAAAAAAD/2gAMAwEAAhEDEQA/AP3EAAAAAAAAAAADP43r3TVugt1lkoV1wfSVtj2xz5LnJ+UWB84nxiumUYPdZbNNxoqjvtmvix2WeW5tLzKXrXEZ84aeihdnffOyxrzhXFJfvZe4RwuNEZc3Oy17rbpe/dZjGW/BdEuiSSRoAeelquJV85afTahd1TfZVNLyjOLT+qLXCvxDVdN0tSouSy9PfHbZhdWu0l5ps1zN45wevU1qM/ZlBqVdseVlNi6TjLsBpAxvwzxGy2udd2PT6SbqtaWIzaScbUvCUWnjs8rsbIAAAAAAAAAAAAAAMXjb/uuHZ6esXfLf6pdt/jcbRnce4c76XCMtk4yhOuzGfR3VyUoSx3WVhrum0BooGVwXjCvUoSXor6cK3Tt+1W30kvii+ql3+eTVABgpcV4nCiClLLlN7YVR52XWdoRj3f2WW8JAZ2hj/wClrGujo0mfDfm3/XabxmcC0M64Tstw7tTP0lm33YPCjGpPuoxUY574b7mmAAAAAAAAAAKOus5qC7rL+XZAT+sLOFmXy6HXpl3TRDp4YJrYgSZKPEb5bqqoSUHc5Zswm4RjHMsJ8nLpjPm8PGH1XnnDOFJPDXWLwUOH8AUYyjZt/wAe30ClXtlWpL0uc53y3PL8OXMCHV8JjbfGu6UpyjW516mO2vU04klKO+tJYeVyx4p5JFw/X18q9ZVauy1elbml+eqcE/2mppNDGtykt0pTxmc5SnNpdFl9uvItAYkdJr58rNVRUu/q+ll6THlO2ySX7WWuH8Hrqk7PattksO+6W+1rwT6RXkkl5GiAAAAAAAAAAAAGbqF/Vfmo/Y0irrqHJbo+9Ht4rwAVyJHM85fxfY2nya7Pk1+hNRq7/elBKDeIyTy5+El5AbMF7S/X7For6WDxl8m+3giwAAAAAAAAAAAAAAAAAINZfsg5Yy+y8Wycj1CTi89Fz+WOYGD6g9TKNt8YwVbeFFYcl5t88fQnlxZOShUk1HHtPO3l2WDPlK/USxJ7IdoQTWV5vua2m0MYrkgL2mu3LmsPy6E5h8KtcdTdTJ56Tjn4JLp+jTX6G4AAAAAAAAAAAAAAAAAINc/6cl8XL68n/GScr6xeyvzICHTUpInkjmLwg7F4gYnEc163TW9rIyqfz96P+x6QxON0udFkl1p22R/NB5+2fqafD799UJ95RWfJ9wLAAAAAAAAAAAAAAAABDrPcl5LP0eSYi1K9iXmn9gIsewec/C8JKd6sbk43WdXnC3cv4PTS90ya69mrsj8cK5/xtf8AMWBrVwzGS+LK+qwc8O0apqjVHmo55vu28tklHR/MlAAAAAAAAAAAAAAAAAEWqfsv5r7olKvE7NtbfdtJfPIHMp8jHtt/vrW+kY1pfLbu+8mT0WPdFuLxlZ69MmZxS1+t2OPNewuz6RX/AED0+hsUk2vEsmTwuVijnGYv5JmqmB9AAAAAAAAAAAAAAAAIr6d2OeNrz8wAPjqfTK/b/wBOPUavgi/NxWQAJVTFLCXLw7fQ7QAH0AAAAAAAAA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12" descr="data:image/jpeg;base64,/9j/4AAQSkZJRgABAQAAAQABAAD/2wCEAAkGBxISEBEQEhIUEBUOEhAWFxAQEBAUEA8QFRIYFhUSHxQYHyggHSYlGxYTITEhMSkrOjouFyAzPTMsNygtLisBCgoKBQUFDgUFDisZExkrKysrKysrKysrKysrKysrKysrKysrKysrKysrKysrKysrKysrKysrKysrKysrKysrK//AABEIAIYAhQMBIgACEQEDEQH/xAAbAAEAAwEBAQEAAAAAAAAAAAAAAwQFAgYBB//EADMQAAICAQIEAggFBQEAAAAAAAABAgMRBBIFITFBUWETFCIyUnGRsQZygZKhIyRDwuEl/8QAFAEBAAAAAAAAAAAAAAAAAAAAAP/EABQRAQAAAAAAAAAAAAAAAAAAAAD/2gAMAwEAAhEDEQA/AP3EAAAAAAAAAAADP43r3TVugt1lkoV1wfSVtj2xz5LnJ+UWB84nxiumUYPdZbNNxoqjvtmvix2WeW5tLzKXrXEZ84aeihdnffOyxrzhXFJfvZe4RwuNEZc3Oy17rbpe/dZjGW/BdEuiSSRoAeelquJV85afTahd1TfZVNLyjOLT+qLXCvxDVdN0tSouSy9PfHbZhdWu0l5ps1zN45wevU1qM/ZlBqVdseVlNi6TjLsBpAxvwzxGy2udd2PT6SbqtaWIzaScbUvCUWnjs8rsbIAAAAAAAAAAAAAAMXjb/uuHZ6esXfLf6pdt/jcbRnce4c76XCMtk4yhOuzGfR3VyUoSx3WVhrum0BooGVwXjCvUoSXor6cK3Tt+1W30kvii+ql3+eTVABgpcV4nCiClLLlN7YVR52XWdoRj3f2WW8JAZ2hj/wClrGujo0mfDfm3/XabxmcC0M64Tstw7tTP0lm33YPCjGpPuoxUY574b7mmAAAAAAAAAAKOus5qC7rL+XZAT+sLOFmXy6HXpl3TRDp4YJrYgSZKPEb5bqqoSUHc5Zswm4RjHMsJ8nLpjPm8PGH1XnnDOFJPDXWLwUOH8AUYyjZt/wAe30ClXtlWpL0uc53y3PL8OXMCHV8JjbfGu6UpyjW516mO2vU04klKO+tJYeVyx4p5JFw/X18q9ZVauy1elbml+eqcE/2mppNDGtykt0pTxmc5SnNpdFl9uvItAYkdJr58rNVRUu/q+ll6THlO2ySX7WWuH8Hrqk7PattksO+6W+1rwT6RXkkl5GiAAAAAAAAAAAAGbqF/Vfmo/Y0irrqHJbo+9Ht4rwAVyJHM85fxfY2nya7Pk1+hNRq7/elBKDeIyTy5+El5AbMF7S/X7For6WDxl8m+3giwAAAAAAAAAAAAAAAAAINZfsg5Yy+y8Wycj1CTi89Fz+WOYGD6g9TKNt8YwVbeFFYcl5t88fQnlxZOShUk1HHtPO3l2WDPlK/USxJ7IdoQTWV5vua2m0MYrkgL2mu3LmsPy6E5h8KtcdTdTJ56Tjn4JLp+jTX6G4AAAAAAAAAAAAAAAAAINc/6cl8XL68n/GScr6xeyvzICHTUpInkjmLwg7F4gYnEc163TW9rIyqfz96P+x6QxON0udFkl1p22R/NB5+2fqafD799UJ95RWfJ9wLAAAAAAAAAAAAAAAABDrPcl5LP0eSYi1K9iXmn9gIsewec/C8JKd6sbk43WdXnC3cv4PTS90ya69mrsj8cK5/xtf8AMWBrVwzGS+LK+qwc8O0apqjVHmo55vu28tklHR/MlAAAAAAAAAAAAAAAAAEWqfsv5r7olKvE7NtbfdtJfPIHMp8jHtt/vrW+kY1pfLbu+8mT0WPdFuLxlZ69MmZxS1+t2OPNewuz6RX/AED0+hsUk2vEsmTwuVijnGYv5JmqmB9AAAAAAAAAAAAAAAAIr6d2OeNrz8wAPjqfTK/b/wBOPUavgi/NxWQAJVTFLCXLw7fQ7QAH0AAAAAAAAA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55776" y="1499570"/>
            <a:ext cx="6142038" cy="50977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The precautionary </a:t>
            </a:r>
            <a:r>
              <a:rPr lang="en-GB" sz="1800" dirty="0" smtClean="0"/>
              <a:t>principle (PP) </a:t>
            </a:r>
            <a:r>
              <a:rPr lang="en-GB" sz="1800" dirty="0"/>
              <a:t>is a </a:t>
            </a:r>
            <a:r>
              <a:rPr lang="en-GB" sz="1800" b="1" dirty="0" smtClean="0"/>
              <a:t>fundamental part </a:t>
            </a:r>
            <a:r>
              <a:rPr lang="en-GB" sz="1800" b="1" dirty="0"/>
              <a:t>of risk management in the </a:t>
            </a:r>
            <a:r>
              <a:rPr lang="en-GB" sz="1800" b="1" dirty="0" smtClean="0"/>
              <a:t>EU</a:t>
            </a:r>
            <a:r>
              <a:rPr lang="en-GB" sz="1800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dirty="0" smtClean="0"/>
              <a:t>General Food Law Regulation </a:t>
            </a:r>
            <a:r>
              <a:rPr lang="en-GB" sz="1600" dirty="0"/>
              <a:t>(EC) No 178/2002, Article </a:t>
            </a:r>
            <a:r>
              <a:rPr lang="en-GB" sz="1600" dirty="0" smtClean="0"/>
              <a:t>7.1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dirty="0" smtClean="0"/>
              <a:t>allows authorities to take </a:t>
            </a:r>
            <a:r>
              <a:rPr lang="en-GB" sz="1600" dirty="0"/>
              <a:t>action to </a:t>
            </a:r>
            <a:r>
              <a:rPr lang="en-GB" sz="1600" b="1" dirty="0"/>
              <a:t>protect the public without waiting for proof of certainty of harm</a:t>
            </a:r>
            <a:r>
              <a:rPr lang="en-GB" sz="1600" dirty="0"/>
              <a:t> (</a:t>
            </a:r>
            <a:r>
              <a:rPr lang="en-GB" sz="1600" dirty="0" smtClean="0"/>
              <a:t>pending </a:t>
            </a:r>
            <a:r>
              <a:rPr lang="en-GB" sz="1600" dirty="0"/>
              <a:t>new science becomes available for a more complete risk </a:t>
            </a:r>
            <a:r>
              <a:rPr lang="en-GB" sz="1600" dirty="0" smtClean="0"/>
              <a:t>assessment)</a:t>
            </a:r>
          </a:p>
          <a:p>
            <a:pPr marL="0" indent="0"/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PP not applied in Codex Alimentarius.</a:t>
            </a:r>
          </a:p>
          <a:p>
            <a:pPr marL="0" indent="0"/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WTO SPS Agreement does not recognise PP but Art. 5.7 allows for </a:t>
            </a:r>
            <a:r>
              <a:rPr lang="en-GB" sz="1800" b="1" dirty="0" smtClean="0"/>
              <a:t>‘provisional measures’ </a:t>
            </a:r>
            <a:r>
              <a:rPr lang="en-GB" sz="1800" dirty="0" smtClean="0"/>
              <a:t>where scientific </a:t>
            </a:r>
            <a:r>
              <a:rPr lang="en-GB" sz="1800" dirty="0"/>
              <a:t>evidence is </a:t>
            </a:r>
            <a:r>
              <a:rPr lang="en-GB" sz="1800" dirty="0" smtClean="0"/>
              <a:t>insufficient.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dirty="0" smtClean="0"/>
              <a:t>EU </a:t>
            </a:r>
            <a:r>
              <a:rPr lang="en-GB" sz="1600" dirty="0"/>
              <a:t>ban </a:t>
            </a:r>
            <a:r>
              <a:rPr lang="en-GB" sz="1600" dirty="0" smtClean="0"/>
              <a:t>on </a:t>
            </a:r>
            <a:r>
              <a:rPr lang="en-GB" sz="1600" dirty="0"/>
              <a:t>growth promoting hormones in </a:t>
            </a:r>
            <a:r>
              <a:rPr lang="en-GB" sz="1600" dirty="0" smtClean="0"/>
              <a:t>beef production enacted </a:t>
            </a:r>
            <a:r>
              <a:rPr lang="en-GB" sz="1600" dirty="0"/>
              <a:t>in </a:t>
            </a:r>
            <a:r>
              <a:rPr lang="en-GB" sz="1600" dirty="0" smtClean="0"/>
              <a:t>1981 based on PP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457200" lvl="1" indent="0">
              <a:buNone/>
            </a:pPr>
            <a:endParaRPr lang="en-GB" sz="1600" dirty="0"/>
          </a:p>
        </p:txBody>
      </p:sp>
      <p:pic>
        <p:nvPicPr>
          <p:cNvPr id="2050" name="Picture 2" descr="http://www.naturallifemagazine.com/images/precautionary-princi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916832"/>
            <a:ext cx="1905000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2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Other Legitimate Factors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4C18-88EB-4CCD-AE78-701E4417AC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8" name="AutoShape 10" descr="data:image/jpeg;base64,/9j/4AAQSkZJRgABAQAAAQABAAD/2wCEAAkGBxISEBEQEhIUEBUOEhAWFxAQEBAUEA8QFRIYFhUSHxQYHyggHSYlGxYTITEhMSkrOjouFyAzPTMsNygtLisBCgoKBQUFDgUFDisZExkrKysrKysrKysrKysrKysrKysrKysrKysrKysrKysrKysrKysrKysrKysrKysrKysrK//AABEIAIYAhQMBIgACEQEDEQH/xAAbAAEAAwEBAQEAAAAAAAAAAAAAAwQFAgYBB//EADMQAAICAQIEAggFBQEAAAAAAAABAgMRBBIFITFBUWETFCIyUnGRsQZygZKhIyRDwuEl/8QAFAEBAAAAAAAAAAAAAAAAAAAAAP/EABQRAQAAAAAAAAAAAAAAAAAAAAD/2gAMAwEAAhEDEQA/AP3EAAAAAAAAAAADP43r3TVugt1lkoV1wfSVtj2xz5LnJ+UWB84nxiumUYPdZbNNxoqjvtmvix2WeW5tLzKXrXEZ84aeihdnffOyxrzhXFJfvZe4RwuNEZc3Oy17rbpe/dZjGW/BdEuiSSRoAeelquJV85afTahd1TfZVNLyjOLT+qLXCvxDVdN0tSouSy9PfHbZhdWu0l5ps1zN45wevU1qM/ZlBqVdseVlNi6TjLsBpAxvwzxGy2udd2PT6SbqtaWIzaScbUvCUWnjs8rsbIAAAAAAAAAAAAAAMXjb/uuHZ6esXfLf6pdt/jcbRnce4c76XCMtk4yhOuzGfR3VyUoSx3WVhrum0BooGVwXjCvUoSXor6cK3Tt+1W30kvii+ql3+eTVABgpcV4nCiClLLlN7YVR52XWdoRj3f2WW8JAZ2hj/wClrGujo0mfDfm3/XabxmcC0M64Tstw7tTP0lm33YPCjGpPuoxUY574b7mmAAAAAAAAAAKOus5qC7rL+XZAT+sLOFmXy6HXpl3TRDp4YJrYgSZKPEb5bqqoSUHc5Zswm4RjHMsJ8nLpjPm8PGH1XnnDOFJPDXWLwUOH8AUYyjZt/wAe30ClXtlWpL0uc53y3PL8OXMCHV8JjbfGu6UpyjW516mO2vU04klKO+tJYeVyx4p5JFw/X18q9ZVauy1elbml+eqcE/2mppNDGtykt0pTxmc5SnNpdFl9uvItAYkdJr58rNVRUu/q+ll6THlO2ySX7WWuH8Hrqk7PattksO+6W+1rwT6RXkkl5GiAAAAAAAAAAAAGbqF/Vfmo/Y0irrqHJbo+9Ht4rwAVyJHM85fxfY2nya7Pk1+hNRq7/elBKDeIyTy5+El5AbMF7S/X7For6WDxl8m+3giwAAAAAAAAAAAAAAAAAINZfsg5Yy+y8Wycj1CTi89Fz+WOYGD6g9TKNt8YwVbeFFYcl5t88fQnlxZOShUk1HHtPO3l2WDPlK/USxJ7IdoQTWV5vua2m0MYrkgL2mu3LmsPy6E5h8KtcdTdTJ56Tjn4JLp+jTX6G4AAAAAAAAAAAAAAAAAINc/6cl8XL68n/GScr6xeyvzICHTUpInkjmLwg7F4gYnEc163TW9rIyqfz96P+x6QxON0udFkl1p22R/NB5+2fqafD799UJ95RWfJ9wLAAAAAAAAAAAAAAAABDrPcl5LP0eSYi1K9iXmn9gIsewec/C8JKd6sbk43WdXnC3cv4PTS90ya69mrsj8cK5/xtf8AMWBrVwzGS+LK+qwc8O0apqjVHmo55vu28tklHR/MlAAAAAAAAAAAAAAAAAEWqfsv5r7olKvE7NtbfdtJfPIHMp8jHtt/vrW+kY1pfLbu+8mT0WPdFuLxlZ69MmZxS1+t2OPNewuz6RX/AED0+hsUk2vEsmTwuVijnGYv5JmqmB9AAAAAAAAAAAAAAAAIr6d2OeNrz8wAPjqfTK/b/wBOPUavgi/NxWQAJVTFLCXLw7fQ7QAH0AAAAAAAAA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12" descr="data:image/jpeg;base64,/9j/4AAQSkZJRgABAQAAAQABAAD/2wCEAAkGBxISEBEQEhIUEBUOEhAWFxAQEBAUEA8QFRIYFhUSHxQYHyggHSYlGxYTITEhMSkrOjouFyAzPTMsNygtLisBCgoKBQUFDgUFDisZExkrKysrKysrKysrKysrKysrKysrKysrKysrKysrKysrKysrKysrKysrKysrKysrKysrK//AABEIAIYAhQMBIgACEQEDEQH/xAAbAAEAAwEBAQEAAAAAAAAAAAAAAwQFAgYBB//EADMQAAICAQIEAggFBQEAAAAAAAABAgMRBBIFITFBUWETFCIyUnGRsQZygZKhIyRDwuEl/8QAFAEBAAAAAAAAAAAAAAAAAAAAAP/EABQRAQAAAAAAAAAAAAAAAAAAAAD/2gAMAwEAAhEDEQA/AP3EAAAAAAAAAAADP43r3TVugt1lkoV1wfSVtj2xz5LnJ+UWB84nxiumUYPdZbNNxoqjvtmvix2WeW5tLzKXrXEZ84aeihdnffOyxrzhXFJfvZe4RwuNEZc3Oy17rbpe/dZjGW/BdEuiSSRoAeelquJV85afTahd1TfZVNLyjOLT+qLXCvxDVdN0tSouSy9PfHbZhdWu0l5ps1zN45wevU1qM/ZlBqVdseVlNi6TjLsBpAxvwzxGy2udd2PT6SbqtaWIzaScbUvCUWnjs8rsbIAAAAAAAAAAAAAAMXjb/uuHZ6esXfLf6pdt/jcbRnce4c76XCMtk4yhOuzGfR3VyUoSx3WVhrum0BooGVwXjCvUoSXor6cK3Tt+1W30kvii+ql3+eTVABgpcV4nCiClLLlN7YVR52XWdoRj3f2WW8JAZ2hj/wClrGujo0mfDfm3/XabxmcC0M64Tstw7tTP0lm33YPCjGpPuoxUY574b7mmAAAAAAAAAAKOus5qC7rL+XZAT+sLOFmXy6HXpl3TRDp4YJrYgSZKPEb5bqqoSUHc5Zswm4RjHMsJ8nLpjPm8PGH1XnnDOFJPDXWLwUOH8AUYyjZt/wAe30ClXtlWpL0uc53y3PL8OXMCHV8JjbfGu6UpyjW516mO2vU04klKO+tJYeVyx4p5JFw/X18q9ZVauy1elbml+eqcE/2mppNDGtykt0pTxmc5SnNpdFl9uvItAYkdJr58rNVRUu/q+ll6THlO2ySX7WWuH8Hrqk7PattksO+6W+1rwT6RXkkl5GiAAAAAAAAAAAAGbqF/Vfmo/Y0irrqHJbo+9Ht4rwAVyJHM85fxfY2nya7Pk1+hNRq7/elBKDeIyTy5+El5AbMF7S/X7For6WDxl8m+3giwAAAAAAAAAAAAAAAAAINZfsg5Yy+y8Wycj1CTi89Fz+WOYGD6g9TKNt8YwVbeFFYcl5t88fQnlxZOShUk1HHtPO3l2WDPlK/USxJ7IdoQTWV5vua2m0MYrkgL2mu3LmsPy6E5h8KtcdTdTJ56Tjn4JLp+jTX6G4AAAAAAAAAAAAAAAAAINc/6cl8XL68n/GScr6xeyvzICHTUpInkjmLwg7F4gYnEc163TW9rIyqfz96P+x6QxON0udFkl1p22R/NB5+2fqafD799UJ95RWfJ9wLAAAAAAAAAAAAAAAABDrPcl5LP0eSYi1K9iXmn9gIsewec/C8JKd6sbk43WdXnC3cv4PTS90ya69mrsj8cK5/xtf8AMWBrVwzGS+LK+qwc8O0apqjVHmo55vu28tklHR/MlAAAAAAAAAAAAAAAAAEWqfsv5r7olKvE7NtbfdtJfPIHMp8jHtt/vrW+kY1pfLbu+8mT0WPdFuLxlZ69MmZxS1+t2OPNewuz6RX/AED0+hsUk2vEsmTwuVijnGYv5JmqmB9AAAAAAAAAAAAAAAAIr6d2OeNrz8wAPjqfTK/b/wBOPUavgi/NxWQAJVTFLCXLw7fQ7QAH0AAAAAAAAA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55776" y="1499570"/>
            <a:ext cx="6142038" cy="50977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In the EU, </a:t>
            </a:r>
            <a:r>
              <a:rPr lang="en-GB" sz="1800" b="1" u="sng" dirty="0" smtClean="0"/>
              <a:t>other factors than science</a:t>
            </a:r>
            <a:r>
              <a:rPr lang="en-GB" sz="1800" b="1" dirty="0" smtClean="0"/>
              <a:t> </a:t>
            </a:r>
            <a:r>
              <a:rPr lang="en-GB" sz="1800" dirty="0" smtClean="0"/>
              <a:t>also</a:t>
            </a:r>
            <a:r>
              <a:rPr lang="en-GB" sz="1800" b="1" dirty="0" smtClean="0"/>
              <a:t> </a:t>
            </a:r>
            <a:r>
              <a:rPr lang="en-GB" sz="1800" dirty="0" smtClean="0"/>
              <a:t>have to </a:t>
            </a:r>
            <a:r>
              <a:rPr lang="en-GB" sz="1800" dirty="0"/>
              <a:t>be considered </a:t>
            </a:r>
            <a:r>
              <a:rPr lang="en-GB" sz="1800" dirty="0" smtClean="0"/>
              <a:t>in risk management: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dirty="0" smtClean="0"/>
              <a:t>any </a:t>
            </a:r>
            <a:r>
              <a:rPr lang="en-GB" sz="1600" dirty="0"/>
              <a:t>factor legitimate to the matter (e.g. </a:t>
            </a:r>
            <a:r>
              <a:rPr lang="en-GB" sz="1600" dirty="0" smtClean="0"/>
              <a:t>animal health </a:t>
            </a:r>
            <a:r>
              <a:rPr lang="en-GB" sz="1600" dirty="0"/>
              <a:t>and welfare, environmental issues</a:t>
            </a:r>
            <a:r>
              <a:rPr lang="en-GB" sz="1600" dirty="0" smtClean="0"/>
              <a:t>, consumer </a:t>
            </a:r>
            <a:r>
              <a:rPr lang="en-GB" sz="1600" dirty="0"/>
              <a:t>concerns etc</a:t>
            </a:r>
            <a:r>
              <a:rPr lang="en-GB" sz="1600" dirty="0" smtClean="0"/>
              <a:t>.)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dirty="0"/>
              <a:t>o</a:t>
            </a:r>
            <a:r>
              <a:rPr lang="en-GB" sz="1600" dirty="0" smtClean="0"/>
              <a:t>ften translate to labelling provisions to allow for </a:t>
            </a:r>
            <a:r>
              <a:rPr lang="en-GB" sz="1600" b="1" dirty="0" smtClean="0"/>
              <a:t>informed consumer choice </a:t>
            </a:r>
            <a:r>
              <a:rPr lang="en-GB" sz="1600" dirty="0" smtClean="0"/>
              <a:t>(e.g. GMO, nano in food, etc.)</a:t>
            </a:r>
          </a:p>
          <a:p>
            <a:pPr marL="0" indent="0"/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Codex </a:t>
            </a:r>
            <a:r>
              <a:rPr lang="en-GB" sz="1800" dirty="0"/>
              <a:t>Alimentarius: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dirty="0"/>
              <a:t>only </a:t>
            </a:r>
            <a:r>
              <a:rPr lang="en-GB" sz="1600" dirty="0" smtClean="0"/>
              <a:t>‘</a:t>
            </a:r>
            <a:r>
              <a:rPr lang="en-GB" sz="1600" i="1" dirty="0" smtClean="0"/>
              <a:t>factors </a:t>
            </a:r>
            <a:r>
              <a:rPr lang="en-GB" sz="1600" i="1" dirty="0"/>
              <a:t>relevant for the health protection of consumers and for the promotion of fair trade </a:t>
            </a:r>
            <a:r>
              <a:rPr lang="en-GB" sz="1600" i="1" dirty="0" smtClean="0"/>
              <a:t>practices</a:t>
            </a:r>
            <a:r>
              <a:rPr lang="en-GB" sz="1600" dirty="0" smtClean="0"/>
              <a:t>’</a:t>
            </a:r>
          </a:p>
          <a:p>
            <a:pPr marL="457200" lvl="1" indent="0">
              <a:buNone/>
            </a:pPr>
            <a:endParaRPr lang="en-GB" sz="1600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GB" sz="1800" dirty="0" smtClean="0">
                <a:cs typeface="ＭＳ Ｐゴシック" charset="0"/>
              </a:rPr>
              <a:t>WTO:</a:t>
            </a:r>
          </a:p>
          <a:p>
            <a:pPr marL="685800" lvl="2">
              <a:buFont typeface="Wingdings" panose="05000000000000000000" pitchFamily="2" charset="2"/>
              <a:buChar char="ü"/>
            </a:pPr>
            <a:r>
              <a:rPr lang="en-GB" sz="1600" dirty="0" smtClean="0">
                <a:cs typeface="ＭＳ Ｐゴシック" charset="0"/>
              </a:rPr>
              <a:t>Standards resulting in higher </a:t>
            </a:r>
            <a:r>
              <a:rPr lang="en-GB" sz="1600" dirty="0">
                <a:cs typeface="ＭＳ Ｐゴシック" charset="0"/>
              </a:rPr>
              <a:t>level of protection than </a:t>
            </a:r>
            <a:r>
              <a:rPr lang="en-GB" sz="1600" dirty="0" smtClean="0">
                <a:cs typeface="ＭＳ Ｐゴシック" charset="0"/>
              </a:rPr>
              <a:t>international standards can be introduced only </a:t>
            </a:r>
            <a:r>
              <a:rPr lang="en-GB" sz="1600" dirty="0">
                <a:cs typeface="ＭＳ Ｐゴシック" charset="0"/>
              </a:rPr>
              <a:t>if </a:t>
            </a:r>
            <a:r>
              <a:rPr lang="en-GB" sz="1600" dirty="0" smtClean="0">
                <a:cs typeface="ＭＳ Ｐゴシック" charset="0"/>
              </a:rPr>
              <a:t>there </a:t>
            </a:r>
            <a:r>
              <a:rPr lang="en-GB" sz="1600" dirty="0">
                <a:cs typeface="ＭＳ Ｐゴシック" charset="0"/>
              </a:rPr>
              <a:t>is </a:t>
            </a:r>
            <a:r>
              <a:rPr lang="en-GB" sz="1600" u="sng" dirty="0">
                <a:cs typeface="ＭＳ Ｐゴシック" charset="0"/>
              </a:rPr>
              <a:t>scientific justification </a:t>
            </a:r>
          </a:p>
          <a:p>
            <a:pPr marL="457200" lvl="1" indent="0">
              <a:buNone/>
            </a:pPr>
            <a:endParaRPr lang="en-GB" sz="1600" dirty="0"/>
          </a:p>
        </p:txBody>
      </p:sp>
      <p:sp>
        <p:nvSpPr>
          <p:cNvPr id="3" name="AutoShape 2" descr="data:image/jpeg;base64,/9j/4AAQSkZJRgABAQAAAQABAAD/2wCEAAkGBxISEBIQEBIPFBQUDxQQEBQQFBAPDxAUFBUWFxcVFBUYHCggGBolHBQUITEhJSkrLi4uFx8zODMsNygtLisBCgoKDg0OGxAQGiwkHyQsLSwsLiwsLCwsLCwsLCwsLCwsLCwsLCwsLCwsLCwsLCwsLCwsLCwsLCwsLCwsLCwsLP/AABEIAOEA4QMBEQACEQEDEQH/xAAbAAABBQEBAAAAAAAAAAAAAAAAAQMEBQYHAv/EAEEQAAEDAgMEBgcGAwgDAAAAAAEAAgMEEQUSIQYxQVETImFxgZEHIzJSobHBFDNCYnLRJGPhFlNzgqKy8PFDkuL/xAAaAQEAAgMBAAAAAAAAAAAAAAAAAQQCAwUG/8QANBEAAgIBAgMGBAQHAQEAAAAAAAECAxEEIQUSMRMiMkFRYSMzcYEUQpGhFSRSscHh8NHx/9oADAMBAAIRAxEAPwDuKAQm2pQGaxPaN5k6GkZnePacdQ3uH7ro1aOMY9pc8L0OdbrJSlyUrL9RhsOInUy27AG/spdmlWygQq9W93McFRiEe/I8drf2WP8AKS8mif5uPmmPRbTObpPA9vMs6w8jqFD0cJfLmn9djJayUfmQa+m5bUWLQy6Mkbf3T1XeRVazT2V+JFmvUV2eFk1aTcCAEAIAQAgBACAEAIAQAgBARK7E4IReaaKMfzHtZ5XOqxclHqzbVRba8Vxb+iyUFV6QcPZoJjIeUTHv+i1u+HqX4cH1cuscfVpFe/0jg/c0NdJyOTK0+Oqx7f0izeuDY+ZdBfcaO2eIu+7wp4HDPL/8hR2tnlH9zL+HaKPi1H6L/wCnk7YYo3V+F3H5ZDf6qO1t/pH8P0D6aj9h2k9JkQcGVlNUUxva7gXsHjYH4LJahfmWCJ8Em1miyM/p1/ybWirI5mCSJ7XscLtcwhzSt6aayjjWVzrk4zWGvUfUmAIAQFXtHU5IHEbyQ36n5K1o4c9qKusny1MgbG0gEHSkdaQlxPG1yAtvELG7eXyRq4fWlVzebNFZUC+BCAakp2u3gFTlkNJlXWbPRP1AyngQrFeqsh5lezSVz8iIypnpSBJeSLnve3uPHuK3Yqv6d2X7M0Zt0/XvR/dGhp52vaHsN2kXBCpSg4PlfUvQmpLmj0HFiZAgBACAEAIAQAgBAVmP45DRxdJMTqcsbGjNJI73Wj6rCc1BZZZ0uks1M+WH3fkl7mXa3FK/rF32OA7mssZnD8zt48LLV8SfsjpOWh0m0V2kvV9PsiXRejukac8ofM/i6VznkrJURXU1WcZ1MlyxfKvRLBf0uB00fsQxjuaFsUIrojnz1Fs/FJsnNiaNwA7gsjVlnqyEBZAQ8RwuGdhZLGxwIsbgKHFPqba7p1y5oPDOd0THYNiUcIc40dU4NAcb9G8mwPeOrrxB7FVWap48megnJcS0jm/mQ/df9+/1Ooq2eaBACAodsh/Dj9f0Kv8AD/m/Yo8Q+V9x7ZQ/wkX6beRK1a358jZovkRLdVS0CAEAIBuaIOBa4AgixupTwQ1nZlHg5MFS+mPsOHSRdnMfPyVy74tKs81sylT8K51+T3RoVSLwIAQAgEzDmFGUMiqQCAEAEoDDYBT/AG+smrputHG90NKw+y1rTYutzJF/FV4Lnk5P7Ha1c/wtEdPDq1mT9c+X2NwArBxRUAIAQAgBACAwfpgiH2Nkv4o52OaeVyq2pXdydzgMv5hw8mmbWgkzRRuPGNpPiArEehx7Y8s2vdj6k1ggKzaOnz00gG8WeP8AKbn4XVnRz5bkVtXDmqf6lbsTUXhdHxjeR4HUfVWOIwxZzeqNHDp5r5fRmkXOOgCARACAEJKHHOrU0sg/vCw9xVzTb1zj7ZKOq2srl74NAqZdK/GsUFPGHWL3udkiYN73Hh3LRqLuyjnGW9kvVmq23s16t9EVbMLqp+tUVD4wdeig6gb2F28qutPdZvbNr2jt+/U09jZPecvstj2NkKb8Qkeeb3ucVP8AD6PNZ+rJ/B1eayev7IUn938Sp/Aaf+kn8HT/AEnn+yFMPZ6Rv6XuCj+H0eSx9Gx+Eq8l+4HA549aermHJs3rWHz1T8LOG9dj++6HYSj4Jv77j2G4w/pBT1TAyU/dub93Nb3b7j2LKrUSUuztWH5Pyf8Av2JhbJS5LFh+XoyxxWTLBK4cInnyaVbl0ZdpWbIr3RQ+jiO2HQH3mZj2km61UfLRd4u86uf1NOtxzRUAIAQAgBACAwfpdlBpYoPxS1DGtHE6qtqX3UjucCi+3dnlFM2tDHlijb7sbW+QCsR6HHtlzTb9x9SawQCOFxY9yAxU7HUNT0gBMTtHW16vA94XZTWrp5fzL/v3OM86S7m/K/7f6NfTzte0OaQQRcEbiuRKLi8M68ZKSyhy6xMguhIl0AXQFFj5zS0zRv6YO8ld0u0Zv2KOr3lBe5oVSLpna0Z8Tha7dHSukaPzOcWk+TQqMlzatJ+Uc/q/9FWW+oS9F/dmgCvFoVACAEAiApNrYL07pB7cRErDxBYb/RU9bDNTl5rdfbcr6mOa2/Nb/oWb/WwH+ZD/ALm/1VlPmjn1RZpnhxl9GZv0a1H8EIT7UL3QvHEFpIWGn8GPQ6nGIY1DmuksNfc1q3HKBACAVACAEBHrq2OGN0kr2sa0XcXGwChtJZZnXVKySjBZbOf4Mx+K4gK57XNpac5aYOFukdvzW8vIciqsfiz5vJHfvceH6V0J/En19l6HSFbPOggBACAYq6VsjcrxcfJZ12Sg8xMLK42LEjNOw6opCXU/rIr3MZ4d3JdHtadSsWbS9Tm9ldpnmG8fQsMO2gikOU3Y/cWP0N+zmq12knXv1Xqi1TrK7Nuj9GWhkCq4LeTw6paN7h5hTyshyRBq8ciYPaBPIardXprJ9EaLNVXDqxnCaZ8sv2mUFoAtE079fxEcFtulGuHZReX5v/BppjKyztZrC8kX6pF4zuNeqraaoPsPa6meeDSTmZfxLlSu+HfGx9GuX/KKtvcujPye3/hfAq6WhUAt0AiAEBTbVzhtLI3i8dGwcS52gA81U1ssUyXqsfrsaNTLFT99v1LWiiyRMYd7WNafABWK48sUvY2wWIpGNxyinoKp9fSsdJDLrVws1e13GRg4349q1SThLmj08zu6eyvV0rT2vEl4W+mPRl7gm1FLVNBilbfi1xDXjwK2wsjLoyhqdDfp3icS5DlmUz1dAIXITgrcR2hpYBeWeJvYXC/ksJWRj1ZYq0l1vgi2Zio9IYlcY8Opp6l+7NlyRA9pOvyWl6jO0Fk6UeDOtc2pmoL9WN0+yFVWPEuLSjIDmZTQkhg/WR/XvUKqU97H9jOXEaNLHk0kd/OT6/Y3VNTsjYGRta1rRZrWiwAVlJLZHDnOU5OUnljqkxBACAEAIAQGN2xs2eGwA0a46Dfm5rr6HeqX/eRyNdhWxx/24tHRmsllc58jY2Wa3IbXP/XzWEprT1xXKm3vuZQhLU2Sbk0ltsWbNlIOJld3u/ZaHr7PJJfY3rQV+bb+5YUmEQR6sjaDzPWd5laJ6i2e0mb4aaqG8Yk5aTeCAj19GyaN0Ugu1wseY5EHgQtdlcbIuMuhhOCnHlkUTH1VJ1XsdUwj2Xx/ftHJzPxd4VRSuo2kuaPquv3RXUratmuZeq6/oTaHaCnlIa2QB27I/qPvyseK316qqbwnv6eZthqK57J7k+WpY32nNb+ogfNbnJLqza2l1IE+0VK3fPH3NIcfgtEtZTHrJfqanqKl1kiKdoTJpS080p94gxxeLnLV+M5tqouX7L9WYfieb5cW/wBl+o9QYRI6QVFW5rnt1ijZfoojz19p3asq6JykrLnuuiXRf+sQqlKXPY/ovJF4rhZBAZ7Gdi6KpJe+IMedekhPRPvzNtD4rVKmEvI6Gn4nqaVyqWV6PdGVqaGow6so4o62eWKeRwMcwDi0MF/a47+QWlqVckk+p0o206zT2TlUoyiluvf2JlZitZWVklJQSMiZC20srm57v4gdyylOc5csWaqtNp9Pp1dqE25dFnGw6NgJJNazEauXm2P1LO61zf4J2DfikzH+L1w+TTFfXd/4LPD9gMPiNxAHnfeYmXXuOizjRBeRXt4vq7NufH02NHBA1jQ1jWtaNwaA1o8AtqSXQ50pyk8yeRxSYggBACAEAIAQAgMlttRyPdG5jHOAZY5QTYg3+q6vD7IKMoyeDlcQrm5RlFZLvZ6hMNOxjvaPXf8Aqdrbw0HgqWqt7SxtdOiLulq7OtJ9erLJVywCAEAIAQAgMxtu9jG08rgBlqmkusM1g15tfwCoa3ljySf9X+GU9VhOEn6/4YYJgrJ2mqq42vfK7OwPFxHH+EAc+Pioo08bU7bVlvpnyXkRVRGz4liy30z5IvYMOhZ7EUTe5rQrkaa49IotRrhHokSlsMwQAgBACA5p6Vat0VVQvYCXhk/Rjm92Ro+aqaiWJL7no+C1Kyi2L6Nxz9Fls1GwuB/ZaVofrLJ6yUneXO1+q20w5Y79Tm8T1Xb3d3wrZGjW45wIAQAgBACAEAIAQAgBAI42FymA3gzmJ7UtjJawA24ldKnh8prMjm3cQUXiIzQbXNcbPA7ws7eGtLMWYV8Ry+8jTwyhzQ5puDuXLlFxeGdOMlJZR7UGQIAQAgIeJ4ZFUNayZuYNeHgXI1F99uGpWm6iFqSms4eTXZVGxYkhupxiGM5XO13WHBa56uqt4bMZXwi8EqlqmSDMwghbq7Y2LMWbITjJZQ8thkCAEAIDzJIGgucbAC5J4I3gmMXJ4RhMf2wp+kaehje6MkxvkaHOYToS3kqs7Vnod7S8Mt5XmTWeqRJwfbtkjg2QAX4t4eCyjfnqa9RwiUFmDNkx4IBBuCLg81YOK008M9IQCAEAIAQAgBACAEAICt2hlLYHEcdFZ0kVK1ZKurk41PByPFKg5ivV1RWDzFknki0dScyynFYMIyeTqWxVWXRlp7wvNcRglNNHoeHWNxaNMucdMEAIAQDFa8iN5G8NNlrubUG0YWNqLaOR4nVOznU715K2TycCcnk1WwtQ4vtrYg3XS4ZOXPgu6KT5sG5XfOqCAEAIDMbf1hjprD8RN+4f9rRfLCwdThNandl+RwzEapxcdVQbPbVQWBzCql2YalSmRdBYO8bF1BfStzcDYd1guhS8xPDcTgo37F8tpzwQAgBACAEAIAQAgBAR8QpukjczmNO9bKrOSakarq+0g4nIdqKQwSZXtIvuPBep0tysjlM8vqa3XLDRDoKbMbtIK2W24W5qhDPQ6pslhpiiu4EFwFgd9uZ715jV3dpZ7I9JoaXCGX5l8qpeBACAEA3LI0A5i0C2uYgBYylFLvMxk0lucz2joIumzQVdIWk6skebs7i0G4XDu01MpZjYv1OTbTW5ZjNGn2X+zwsuZ4XPO8tNmgchfXxVvSKilZ502WtP2Va8SyaaKVrhdpBHMEELoxkpLKZdTT3R7WRIIAQFHtbhRqICG6ubcge8CNR37lovg5LK8i3or+xtUn0OF4th/Rk5yBY210PkqDPdUXc6WCRsnhzqiXLG0m3EDRTBcz2MNZfGqHNJnesFoBBC2PiBd3eulCPKsHhdTd21jkTlmVwQAgBACAEAIAQAgBARZsQjabFwv2arbGmcuiNMr4R6syW0m0NLKDC+lkqNeWQDufe48F0aNDfFcymonOv1tEnyuDZB2eNJCc7aIRngXzPncO4OJss7ar5LDsya67qIvmVeGaeLaRpNiw27Cqj0LS2Zbjr03ui7ikDmhzdQRcKk1h4ZfjJSWUe1BIIBuplysc48BdYWS5YtmM5csWzkON4y+WRznPIbnytHDU2C8pbZO6TeTg2WSsk2RGSHmq6ZrTHWOKyTZJsdg6y73x3JGoPLM3fb4rscMm1Y4nQ0UsS5TbruHTBAITxQGdrNrYmOIa1zrcdwK0O5eR06uGTkst4MptLXUlT1pKGGV3Nz3wu/9malapTi+sS/RpL6+6rWl+o5s1tXS01oRQ/Z2k2LonNlH+Yk5iphdGP5cDUcLvtXN2vN7PK/0dCo66OVodG4OB10VlST6HCspnW8SWCQsjUCAEAIAQAgBACAEBXY9UmOB7hodw8VY0tanakytqpuFTaOYYriLg3Qm5XpqqotnnLLGQ6eV4AcTv5pY1nCMIZ8y5ppcwuqzN6JcRWEtkbEbbZ1+amYe13+4rg2+N/U7ekeakWS1lkEBSbY1XR0kh4kZR4qjxGzkpZV1k+WpnJKmkc5jH/hZK1zu0m4A+Z8lw6IfCnP2wcmuPclIdiVJGlEulbdw71nHqZrqT9gassqQ12hMz2u7y4rpUS7PVJFqiXLdg6uvRHZBARcTPqJf8J/+0rC3wP6EpZeDl82oB/5poqEeh6urKWH5EKbQKSzEzOKTl4JbuBt2rCReoxnDL3YHGXtu3MeqQRqs6pNFTiWmjJZwdsgkzNa7m0HzXQTyjxM48smhxSYggBACAEAIAQAgKHbJ9qcDm/6FX+HLNv2KHEH8P7nLK85pWt5ar0sNoNnnJ7ywRa+X+Iawf8AjiF++Qgn4AKvUuaTZss2ikX2GnTxWmWzNsWWINmvPJjj8Fps6YNiNpsq+9M0DgT8dfquLqIuNsvqdrRPNSLhaS2CAxnpKntFHH7z7+S43F5d1RObxCWyRR4lR9HhkRI1fL0nh1QPgFplDs9Evfc0zjy6Ze5nYVyCiiZSe0O9Zx6myPUm4pSGmrGygWZJkkaeBNhp8l0dbBwsjNexYvi4WKR1djrgEcRcL0KeVk7KeRVJJAx2XLTSk+4R56LXc+4zbTHmsivc5dRS5oyf5jx5FUY+Z6nGLGvp/YiYq60bu5Sb692Y3D33klYfxMzjvY6x+DvgsFui7Z3bV7onbOyZKgjmEh1NmpXNWd72ZqM9LE78uXyNl0a3mKPCa6HJfJFosyoCAEAIAQAgBACAy+3MnUjbzLj8l1OGR7zZzOJPuxRzdgzTnvA813rHis4MVmZTtkzVE7+cxA7m9UfALXp11Mr3ujVYZx71os6myHQnVZtBMeULz/pK0S6r6r+5ufhf0ND6O6vPCW8gD5afsqHEoctiZ0OFzzFo165x1QQGO2nAnq46QDraOuRmAbqT8AuPq/i6hVLqc7UfEtVZ49I4tTxtGgDgABuAA/os+KPFaQ4htBIwcIXnkctEumPWHes49TKPU3WP4c6aghLWZ3MiYcvH2Ru7V6K6Dnp4tLLwv7HVtg50ppZ2LzAoy2miaQ5pyC4cSXDvurWljy1RTWNizQsVpE9bzaZj0hVfR0Z/M74AE/Oyr6h91I6PC6+fUL2Ob7LPvSXPGWT5qnX5nobvny+39gxo+rKzZtp6mLonWqo/zOcw/wCYEfstcPMt6vrFk+Dq1Hgp6M2+Ko7V6OZ81IR7sp+IH9VeofdPG8Yhi9P1RqluOUCAEAIAQAgBACAxu3T+uwcmE+ZXZ4Yu62cfiT7yXsYOh1mJ/NfyF12L/Ajj1+Mo6Ztnu7X381NKxEwseZGswziqtnUsVlhUtBgladxicD2XFlXlu1g3+TIex20MdI8slvlta7Rfl+yy1ellqIpx6mOj1UdPN83Q6tTzB7Gvbuc0OHDQi4XnpRcW0z0kZKUVJeY4oMhn7JH0nS5G9Jly57DNbldYdnHm58b+pjyR5ubG5kPSQ/qMHauRxaWyRzuIPoZfAcP6Z4YOTj4AE/S3iudo6e1swypp6+eWCDTvOax3gkHwNlqsjyzaNb2lg67gb700R/lgeWi9RpHmmP0O7Q81onKwbQQHGfSFtdJO80xgkiDHuaTJvdra47NFzrrXJ4aPX8L4dCqPaqaba8hvAWNbSta29g92p433rGHQzsT7Rt+ZHxk9QrJm6nqYlptURHlM0/6gtUXuXdSsxRbTi1Se93zWT6kw+Sdb9F0nqZW/nafgrmn6M8rxtd+LNurBwwQAgBACAEAIAQGF22d663JgXc4asV/c4fEX8QxtLGWl7jxJDeeun1XTu3SSOZDbLZUyttKR2rbWu6aZeI0mGcVTs6lqsto2Zg5vvNLfMKtY8LJYis7DWzOzkzK0GaB2TeS9t2DxOl1jqtVCVHcluZaTSWRvXPHb9jpgXCPQioAQHP8A0kSdeNq8/wAVl30jka995I9ej2G8j3coyPMhZ8Jj3m/Yy0Ee82ZjFIujq5mcpSR46/VUtZHFzKlyxY0dN2TkzUkfZcfFd3h8s0I6+keakXCulkEBg/SLsjPXSQuhLLNBD85ykdyq30ym8o7fCeIVaWMlPO5RS4caZop3EEs0JG4k66ea0cvLsdGq5X5sXmUuM+woZdq6mMbEXS2AvqT3Aa3WnzOjau4W83XlbICCCOtbgeKz6vJqhmMHFnT/AEWP0mHY0/NW9P5nmuOLws6ArR58EAIAQAgBACAEBgdsridxPui3ku9w/HZo4Ovz2rMvTQ9JGZHDc7Tv4LoWT5ZcqOfGPNHmZU1bPWkniQVvr8Jol4jQ4ZaxJsANSTuACoXPct1on0NQC/Q3F1XuT5Hk21yXMdKjOg7guCekXQ9ISJdAGZRkjJzf0iO9e3u/Zed4o/inG1z75Z+jrdL3N+ZVrhPSRY4f5ma2yZlr5O0NPz/ZU+JLFxU1ixabfYWW9MRyf8wF0uFy+E17nQ0L+GaO66WS6KpAIDl22FSG1EhPvlc+x95np+GxzSsGdxKVskPSMN2nTuINiFiX6m1LD6mSgBE2mmpv3FafM68scm5Z1IymMjcSQbCyzK8HlPJ0n0WxOzSuscuUC/C99yt6fqec43KPLFeZ0RWjzoIAQAgBACAEAICHiOGRTtyyNvpa40cPFbqb51PMWabqIWrEkZXaXC46amZHECAXkkk3J0XT0d87rXKfocvWUQprUYepgKoesC7cNonGl4iZibi2kNvxPa0917n5Kh1tRY6VsfwGTVTqo91kUPc65A67Gn8o+S8wepi9kKXKCTw6VRkgZfUrFsjJz/bsl0jXDXeFwOJLNhyNb4x7YuuEReHG12/Irfw18uUzdoXhtFZtfIJaoPYQbtse8LDiEeaaaNesjmaZpdiJwxj2lzdSCBfXyW/h0lDMWzfomllNmuZKCusmdAdDlJJ6BUknG/SDJ66X/EcudZ1Z67hEfhRM3s68uhqIzwcHjxFj8gsY9C5euW1MrWi0ywOj1gdI9HmFwVJkbPG1+QBzL30N7Hce5WqIRl1PPcW1FtCTreM9Tp1NTMjaGRta1o3BoACuJJdDzE5ym8yeWOqTAEAIAQAgBACAEAIDKbeO6kY7T9F1eGLeRyuJvaJzaX71d/8AIcF+In4sy9O0djj5W/qqEPmFiXgGcAk1C3ahbGul7nYMPdeKM/y2/JeVksNo9TU8wT9h4rE2DT2rHAIVTFfcsWiGjOYlhkpDsoa++7PplPYqOp00p7x6lS6hy3iVNHglSCQ4NAJBNiPoFX02lvhPMnsaaNPbGWZdCRLsk15vdzTzbx8Cr1mnjYsMtWURmsMmYZs0InB3SPPkFop0EK5cybNdWkjB5yaSFpCvotokscVkZDrXoDi23ct5ZO17z/qK59nVntuFRxXH6FRsoPb/ADBw8tfoVhA36rxJkGsFpgj6l2veB0f0WS2ne3nF8iFZ0/U89xuPwk/c6hdXMnlwugFUgEAIAQCXQBdCMiXUjIl0wRkyW3Z0j7j9F1uGfmOVxJ+E52771d1+A4f5i3rW3ib+n53XPj4mWZeEp8EfZ1uRVq5ZiV6nudfwWW8Ef6beRK8vesWM9TppZqRNzLQbzyVAPDggPBYowMHnowowMCdGmBg9BiYGD0GoSelIELrC/LVCUjhe2E13ntJPxXNmz33D44ijxsyy2U9hPmCPqoiY6p7sgYqPWjvRlynwG59Gr7VXfGfkrFHiOLxhZo+51YPVw8ngUOQYPQcpIwLdBgW6EBdAebrIwyIXKSMngvQHgyKcAy22pu2M9/0XU4b1kcviP5Tnz/vV3X4DiPxF1OfUj/m7/tc7pMtdYmepXZZT33V2W8CqtpHUdmKsGLLfUajuK85rYYnk9DoLMw5S66RU8HQyBkUATOoJEzoBMygBnQkM6AOkQB0qgnBCxeuDIXm4uWkDtJWFksIsaarntSOGbSz3eQufM93pViLLTABYdzbfAn6KYlO95ZU4t96P1KGdCnwG09HptVD9B+S30+I43F/kP6nUGyq2eVwONkUkYHA9Bg9hykjB6BQjAt1JGDySs8Gkbc5ZYIGnPUkZGHypgjJntqXXjb2OXR4ftNo5+v3ijA1WkgK70d4nEl4izfJ6gn3Tr2D/AJZUJLEizHeJnJn9fMFZqkmsFeyOHk0GFbSdFbKy7rZQSdNVot0SseWzdVqnX0W5ssMxMyNud/G3auFqKlCeEd/S2uyGZFk2UquWhwPUEnoOUEi3UEiFygk8F6E4GnyITgg19aWNLuQWMnsba4Zkkzm+M7YSOJie1rgD1XbiufObezPX6fhdSSnHYyE8md+bhe6wSbZ0LJxrjg0mBk5JHm4AFtdLk/0WxLBzpSUmsMqat2aUeawfU6de0Db7C6Tk8mFb6fEcXi3yfudDjmVo8zgkslQjA816kxHWuUkHsFCD1dSRg8OW5FcacpIGHoYkSW6yRDKLHXerIPMK9ovmFHW+AxeIxk6jgu7W/I4k0e4ZyIyLgZhZxOvkFqsq5mZRm0h+gw+KQdcC/MDKfhvXM1Nbp70Hg6elsV3dsSZb0+zMNwbO8XGyrfjrsY5i1+AoznlNBSUjWCzRYKpKTbyy3GCSwiaxqwNg80KCT0AoMkFlBIhCgyPLgoJQ09qGRFmhuowZJlFW7N07yXOhYTxNtStbri92i3DW3wjyxm8fUo8WoYYG9SNoPCwAPgVrs7sdi3o1LUW4sbZlY6q2ZuZ1zq4O1Du3sKqeeT0yoisNIi00JL8x8EN8pJRwjabHH1jre6t9PU4fFflpP1N5A0qyedeCbE1SYMksCkxHmqSBwIQelJAhW0r4PDmqckYPBjTI5Rp8KnJHKQK3DRILOFwtkLHF5RqnUprDKOo2WZ+EuHjcfFW48Qsj13KkuH1vpsV0uxznEesAF/dN/mrK4rheH9zQ+FNvxfsW2H7PMj1uXHmfoFQv1crevQu0aOFW66ltHT2VXJbSHmxKCT22NCT2GKCRcqgyDKoJDKoJELUJPBjUEnh0SEjToFBOSFWYTHIC17QQeaxcU+ptrulB5i8Mzs/o+gLszXSjsuCPitX4eJ1Icb1Cjh4f2JlLsVTt3tLv1EkeW5ZKmKNE+Kaif5sfTYu6LBmR+w1re4WWajgqTucurLSOBZYNLkOtiTBGRwMU4IyegEIyewEB6shB6yrYagyoMCZUB4LVIG3MQjA06NBg8GJBgOiQYF6NQMC5EJwLlQC5VBIZUJDKoJDKgAtUEiFqATIhOROjQZE6NQTkXokGT0I0GRxrFJGRxrUGRwNTAyLlU4IDKgyGVQMi5UGT1ZSYhZAIVJB4IUg8kIDyWoBMqATKgDKgDKgEyqCRcqAMqAMqAMqgBlQkMqAMqgCZUJFyoBcqAUNQHoNQg9AID2ApAtkIFsgCyALIBUAiAQhSQeSEAhCASyASykCWQBZQSFkAWQBZAFlACyALIAsgCyALIAshItkAoCALIBbID0AgFCECoBUAIAQAgEQAgEKkgRAeUAFAIgBCQQAgBQAQAgBACAEAIAQCoAQChAKEJFCEChAAQCoAQAgP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jpeg;base64,/9j/4AAQSkZJRgABAQAAAQABAAD/2wCEAAkGBxISEBIQEBIPFBQUDxQQEBQQFBAPDxAUFBUWFxcVFBUYHCggGBolHBQUITEhJSkrLi4uFx8zODMsNygtLisBCgoKDg0OGxAQGiwkHyQsLSwsLiwsLCwsLCwsLCwsLCwsLCwsLCwsLCwsLCwsLCwsLCwsLCwsLCwsLCwsLCwsLP/AABEIAOEA4QMBEQACEQEDEQH/xAAbAAABBQEBAAAAAAAAAAAAAAAAAQMEBQYHAv/EAEEQAAEDAgMEBgcGAwgDAAAAAAEAAgMEEQUSIQYxQVETImFxgZEHIzJSobHBFDNCYnLRJGPhFlNzgqKy8PFDkuL/xAAaAQEAAgMBAAAAAAAAAAAAAAAAAQQCAwUG/8QANBEAAgIBAgMGBAQHAQEAAAAAAAECAxEEIQUSMRMiMkFRYSMzcYEUQpGhFSRSscHh8NHx/9oADAMBAAIRAxEAPwDuKAQm2pQGaxPaN5k6GkZnePacdQ3uH7ro1aOMY9pc8L0OdbrJSlyUrL9RhsOInUy27AG/spdmlWygQq9W93McFRiEe/I8drf2WP8AKS8mif5uPmmPRbTObpPA9vMs6w8jqFD0cJfLmn9djJayUfmQa+m5bUWLQy6Mkbf3T1XeRVazT2V+JFmvUV2eFk1aTcCAEAIAQAgBACAEAIAQAgBARK7E4IReaaKMfzHtZ5XOqxclHqzbVRba8Vxb+iyUFV6QcPZoJjIeUTHv+i1u+HqX4cH1cuscfVpFe/0jg/c0NdJyOTK0+Oqx7f0izeuDY+ZdBfcaO2eIu+7wp4HDPL/8hR2tnlH9zL+HaKPi1H6L/wCnk7YYo3V+F3H5ZDf6qO1t/pH8P0D6aj9h2k9JkQcGVlNUUxva7gXsHjYH4LJahfmWCJ8Em1miyM/p1/ybWirI5mCSJ7XscLtcwhzSt6aayjjWVzrk4zWGvUfUmAIAQFXtHU5IHEbyQ36n5K1o4c9qKusny1MgbG0gEHSkdaQlxPG1yAtvELG7eXyRq4fWlVzebNFZUC+BCAakp2u3gFTlkNJlXWbPRP1AyngQrFeqsh5lezSVz8iIypnpSBJeSLnve3uPHuK3Yqv6d2X7M0Zt0/XvR/dGhp52vaHsN2kXBCpSg4PlfUvQmpLmj0HFiZAgBACAEAIAQAgBAVmP45DRxdJMTqcsbGjNJI73Wj6rCc1BZZZ0uks1M+WH3fkl7mXa3FK/rF32OA7mssZnD8zt48LLV8SfsjpOWh0m0V2kvV9PsiXRejukac8ofM/i6VznkrJURXU1WcZ1MlyxfKvRLBf0uB00fsQxjuaFsUIrojnz1Fs/FJsnNiaNwA7gsjVlnqyEBZAQ8RwuGdhZLGxwIsbgKHFPqba7p1y5oPDOd0THYNiUcIc40dU4NAcb9G8mwPeOrrxB7FVWap48megnJcS0jm/mQ/df9+/1Ooq2eaBACAodsh/Dj9f0Kv8AD/m/Yo8Q+V9x7ZQ/wkX6beRK1a358jZovkRLdVS0CAEAIBuaIOBa4AgixupTwQ1nZlHg5MFS+mPsOHSRdnMfPyVy74tKs81sylT8K51+T3RoVSLwIAQAgEzDmFGUMiqQCAEAEoDDYBT/AG+smrputHG90NKw+y1rTYutzJF/FV4Lnk5P7Ha1c/wtEdPDq1mT9c+X2NwArBxRUAIAQAgBACAwfpgiH2Nkv4o52OaeVyq2pXdydzgMv5hw8mmbWgkzRRuPGNpPiArEehx7Y8s2vdj6k1ggKzaOnz00gG8WeP8AKbn4XVnRz5bkVtXDmqf6lbsTUXhdHxjeR4HUfVWOIwxZzeqNHDp5r5fRmkXOOgCARACAEJKHHOrU0sg/vCw9xVzTb1zj7ZKOq2srl74NAqZdK/GsUFPGHWL3udkiYN73Hh3LRqLuyjnGW9kvVmq23s16t9EVbMLqp+tUVD4wdeig6gb2F28qutPdZvbNr2jt+/U09jZPecvstj2NkKb8Qkeeb3ucVP8AD6PNZ+rJ/B1eayev7IUn938Sp/Aaf+kn8HT/AEnn+yFMPZ6Rv6XuCj+H0eSx9Gx+Eq8l+4HA549aermHJs3rWHz1T8LOG9dj++6HYSj4Jv77j2G4w/pBT1TAyU/dub93Nb3b7j2LKrUSUuztWH5Pyf8Av2JhbJS5LFh+XoyxxWTLBK4cInnyaVbl0ZdpWbIr3RQ+jiO2HQH3mZj2km61UfLRd4u86uf1NOtxzRUAIAQAgBACAwfpdlBpYoPxS1DGtHE6qtqX3UjucCi+3dnlFM2tDHlijb7sbW+QCsR6HHtlzTb9x9SawQCOFxY9yAxU7HUNT0gBMTtHW16vA94XZTWrp5fzL/v3OM86S7m/K/7f6NfTzte0OaQQRcEbiuRKLi8M68ZKSyhy6xMguhIl0AXQFFj5zS0zRv6YO8ld0u0Zv2KOr3lBe5oVSLpna0Z8Tha7dHSukaPzOcWk+TQqMlzatJ+Uc/q/9FWW+oS9F/dmgCvFoVACAEAiApNrYL07pB7cRErDxBYb/RU9bDNTl5rdfbcr6mOa2/Nb/oWb/WwH+ZD/ALm/1VlPmjn1RZpnhxl9GZv0a1H8EIT7UL3QvHEFpIWGn8GPQ6nGIY1DmuksNfc1q3HKBACAVACAEBHrq2OGN0kr2sa0XcXGwChtJZZnXVKySjBZbOf4Mx+K4gK57XNpac5aYOFukdvzW8vIciqsfiz5vJHfvceH6V0J/En19l6HSFbPOggBACAYq6VsjcrxcfJZ12Sg8xMLK42LEjNOw6opCXU/rIr3MZ4d3JdHtadSsWbS9Tm9ldpnmG8fQsMO2gikOU3Y/cWP0N+zmq12knXv1Xqi1TrK7Nuj9GWhkCq4LeTw6paN7h5hTyshyRBq8ciYPaBPIardXprJ9EaLNVXDqxnCaZ8sv2mUFoAtE079fxEcFtulGuHZReX5v/BppjKyztZrC8kX6pF4zuNeqraaoPsPa6meeDSTmZfxLlSu+HfGx9GuX/KKtvcujPye3/hfAq6WhUAt0AiAEBTbVzhtLI3i8dGwcS52gA81U1ssUyXqsfrsaNTLFT99v1LWiiyRMYd7WNafABWK48sUvY2wWIpGNxyinoKp9fSsdJDLrVws1e13GRg4349q1SThLmj08zu6eyvV0rT2vEl4W+mPRl7gm1FLVNBilbfi1xDXjwK2wsjLoyhqdDfp3icS5DlmUz1dAIXITgrcR2hpYBeWeJvYXC/ksJWRj1ZYq0l1vgi2Zio9IYlcY8Opp6l+7NlyRA9pOvyWl6jO0Fk6UeDOtc2pmoL9WN0+yFVWPEuLSjIDmZTQkhg/WR/XvUKqU97H9jOXEaNLHk0kd/OT6/Y3VNTsjYGRta1rRZrWiwAVlJLZHDnOU5OUnljqkxBACAEAIAQGN2xs2eGwA0a46Dfm5rr6HeqX/eRyNdhWxx/24tHRmsllc58jY2Wa3IbXP/XzWEprT1xXKm3vuZQhLU2Sbk0ltsWbNlIOJld3u/ZaHr7PJJfY3rQV+bb+5YUmEQR6sjaDzPWd5laJ6i2e0mb4aaqG8Yk5aTeCAj19GyaN0Ugu1wseY5EHgQtdlcbIuMuhhOCnHlkUTH1VJ1XsdUwj2Xx/ftHJzPxd4VRSuo2kuaPquv3RXUratmuZeq6/oTaHaCnlIa2QB27I/qPvyseK316qqbwnv6eZthqK57J7k+WpY32nNb+ogfNbnJLqza2l1IE+0VK3fPH3NIcfgtEtZTHrJfqanqKl1kiKdoTJpS080p94gxxeLnLV+M5tqouX7L9WYfieb5cW/wBl+o9QYRI6QVFW5rnt1ijZfoojz19p3asq6JykrLnuuiXRf+sQqlKXPY/ovJF4rhZBAZ7Gdi6KpJe+IMedekhPRPvzNtD4rVKmEvI6Gn4nqaVyqWV6PdGVqaGow6so4o62eWKeRwMcwDi0MF/a47+QWlqVckk+p0o206zT2TlUoyiluvf2JlZitZWVklJQSMiZC20srm57v4gdyylOc5csWaqtNp9Pp1dqE25dFnGw6NgJJNazEauXm2P1LO61zf4J2DfikzH+L1w+TTFfXd/4LPD9gMPiNxAHnfeYmXXuOizjRBeRXt4vq7NufH02NHBA1jQ1jWtaNwaA1o8AtqSXQ50pyk8yeRxSYggBACAEAIAQAgMlttRyPdG5jHOAZY5QTYg3+q6vD7IKMoyeDlcQrm5RlFZLvZ6hMNOxjvaPXf8Aqdrbw0HgqWqt7SxtdOiLulq7OtJ9erLJVywCAEAIAQAgMxtu9jG08rgBlqmkusM1g15tfwCoa3ljySf9X+GU9VhOEn6/4YYJgrJ2mqq42vfK7OwPFxHH+EAc+Pioo08bU7bVlvpnyXkRVRGz4liy30z5IvYMOhZ7EUTe5rQrkaa49IotRrhHokSlsMwQAgBACA5p6Vat0VVQvYCXhk/Rjm92Ro+aqaiWJL7no+C1Kyi2L6Nxz9Fls1GwuB/ZaVofrLJ6yUneXO1+q20w5Y79Tm8T1Xb3d3wrZGjW45wIAQAgBACAEAIAQAgBAI42FymA3gzmJ7UtjJawA24ldKnh8prMjm3cQUXiIzQbXNcbPA7ws7eGtLMWYV8Ry+8jTwyhzQ5puDuXLlFxeGdOMlJZR7UGQIAQAgIeJ4ZFUNayZuYNeHgXI1F99uGpWm6iFqSms4eTXZVGxYkhupxiGM5XO13WHBa56uqt4bMZXwi8EqlqmSDMwghbq7Y2LMWbITjJZQ8thkCAEAIDzJIGgucbAC5J4I3gmMXJ4RhMf2wp+kaehje6MkxvkaHOYToS3kqs7Vnod7S8Mt5XmTWeqRJwfbtkjg2QAX4t4eCyjfnqa9RwiUFmDNkx4IBBuCLg81YOK008M9IQCAEAIAQAgBACAEAICt2hlLYHEcdFZ0kVK1ZKurk41PByPFKg5ivV1RWDzFknki0dScyynFYMIyeTqWxVWXRlp7wvNcRglNNHoeHWNxaNMucdMEAIAQDFa8iN5G8NNlrubUG0YWNqLaOR4nVOznU715K2TycCcnk1WwtQ4vtrYg3XS4ZOXPgu6KT5sG5XfOqCAEAIDMbf1hjprD8RN+4f9rRfLCwdThNandl+RwzEapxcdVQbPbVQWBzCql2YalSmRdBYO8bF1BfStzcDYd1guhS8xPDcTgo37F8tpzwQAgBACAEAIAQAgBAR8QpukjczmNO9bKrOSakarq+0g4nIdqKQwSZXtIvuPBep0tysjlM8vqa3XLDRDoKbMbtIK2W24W5qhDPQ6pslhpiiu4EFwFgd9uZ715jV3dpZ7I9JoaXCGX5l8qpeBACAEA3LI0A5i0C2uYgBYylFLvMxk0lucz2joIumzQVdIWk6skebs7i0G4XDu01MpZjYv1OTbTW5ZjNGn2X+zwsuZ4XPO8tNmgchfXxVvSKilZ502WtP2Va8SyaaKVrhdpBHMEELoxkpLKZdTT3R7WRIIAQFHtbhRqICG6ubcge8CNR37lovg5LK8i3or+xtUn0OF4th/Rk5yBY210PkqDPdUXc6WCRsnhzqiXLG0m3EDRTBcz2MNZfGqHNJnesFoBBC2PiBd3eulCPKsHhdTd21jkTlmVwQAgBACAEAIAQAgBARZsQjabFwv2arbGmcuiNMr4R6syW0m0NLKDC+lkqNeWQDufe48F0aNDfFcymonOv1tEnyuDZB2eNJCc7aIRngXzPncO4OJss7ar5LDsya67qIvmVeGaeLaRpNiw27Cqj0LS2Zbjr03ui7ikDmhzdQRcKk1h4ZfjJSWUe1BIIBuplysc48BdYWS5YtmM5csWzkON4y+WRznPIbnytHDU2C8pbZO6TeTg2WSsk2RGSHmq6ZrTHWOKyTZJsdg6y73x3JGoPLM3fb4rscMm1Y4nQ0UsS5TbruHTBAITxQGdrNrYmOIa1zrcdwK0O5eR06uGTkst4MptLXUlT1pKGGV3Nz3wu/9malapTi+sS/RpL6+6rWl+o5s1tXS01oRQ/Z2k2LonNlH+Yk5iphdGP5cDUcLvtXN2vN7PK/0dCo66OVodG4OB10VlST6HCspnW8SWCQsjUCAEAIAQAgBACAEBXY9UmOB7hodw8VY0tanakytqpuFTaOYYriLg3Qm5XpqqotnnLLGQ6eV4AcTv5pY1nCMIZ8y5ppcwuqzN6JcRWEtkbEbbZ1+amYe13+4rg2+N/U7ekeakWS1lkEBSbY1XR0kh4kZR4qjxGzkpZV1k+WpnJKmkc5jH/hZK1zu0m4A+Z8lw6IfCnP2wcmuPclIdiVJGlEulbdw71nHqZrqT9gassqQ12hMz2u7y4rpUS7PVJFqiXLdg6uvRHZBARcTPqJf8J/+0rC3wP6EpZeDl82oB/5poqEeh6urKWH5EKbQKSzEzOKTl4JbuBt2rCReoxnDL3YHGXtu3MeqQRqs6pNFTiWmjJZwdsgkzNa7m0HzXQTyjxM48smhxSYggBACAEAIAQAgKHbJ9qcDm/6FX+HLNv2KHEH8P7nLK85pWt5ar0sNoNnnJ7ywRa+X+Iawf8AjiF++Qgn4AKvUuaTZss2ikX2GnTxWmWzNsWWINmvPJjj8Fps6YNiNpsq+9M0DgT8dfquLqIuNsvqdrRPNSLhaS2CAxnpKntFHH7z7+S43F5d1RObxCWyRR4lR9HhkRI1fL0nh1QPgFplDs9Evfc0zjy6Ze5nYVyCiiZSe0O9Zx6myPUm4pSGmrGygWZJkkaeBNhp8l0dbBwsjNexYvi4WKR1djrgEcRcL0KeVk7KeRVJJAx2XLTSk+4R56LXc+4zbTHmsivc5dRS5oyf5jx5FUY+Z6nGLGvp/YiYq60bu5Sb692Y3D33klYfxMzjvY6x+DvgsFui7Z3bV7onbOyZKgjmEh1NmpXNWd72ZqM9LE78uXyNl0a3mKPCa6HJfJFosyoCAEAIAQAgBACAy+3MnUjbzLj8l1OGR7zZzOJPuxRzdgzTnvA813rHis4MVmZTtkzVE7+cxA7m9UfALXp11Mr3ujVYZx71os6myHQnVZtBMeULz/pK0S6r6r+5ufhf0ND6O6vPCW8gD5afsqHEoctiZ0OFzzFo165x1QQGO2nAnq46QDraOuRmAbqT8AuPq/i6hVLqc7UfEtVZ49I4tTxtGgDgABuAA/os+KPFaQ4htBIwcIXnkctEumPWHes49TKPU3WP4c6aghLWZ3MiYcvH2Ru7V6K6Dnp4tLLwv7HVtg50ppZ2LzAoy2miaQ5pyC4cSXDvurWljy1RTWNizQsVpE9bzaZj0hVfR0Z/M74AE/Oyr6h91I6PC6+fUL2Ob7LPvSXPGWT5qnX5nobvny+39gxo+rKzZtp6mLonWqo/zOcw/wCYEfstcPMt6vrFk+Dq1Hgp6M2+Ko7V6OZ81IR7sp+IH9VeofdPG8Yhi9P1RqluOUCAEAIAQAgBACAxu3T+uwcmE+ZXZ4Yu62cfiT7yXsYOh1mJ/NfyF12L/Ajj1+Mo6Ztnu7X381NKxEwseZGswziqtnUsVlhUtBgladxicD2XFlXlu1g3+TIex20MdI8slvlta7Rfl+yy1ellqIpx6mOj1UdPN83Q6tTzB7Gvbuc0OHDQi4XnpRcW0z0kZKUVJeY4oMhn7JH0nS5G9Jly57DNbldYdnHm58b+pjyR5ubG5kPSQ/qMHauRxaWyRzuIPoZfAcP6Z4YOTj4AE/S3iudo6e1swypp6+eWCDTvOax3gkHwNlqsjyzaNb2lg67gb700R/lgeWi9RpHmmP0O7Q81onKwbQQHGfSFtdJO80xgkiDHuaTJvdra47NFzrrXJ4aPX8L4dCqPaqaba8hvAWNbSta29g92p433rGHQzsT7Rt+ZHxk9QrJm6nqYlptURHlM0/6gtUXuXdSsxRbTi1Se93zWT6kw+Sdb9F0nqZW/nafgrmn6M8rxtd+LNurBwwQAgBACAEAIAQGF22d663JgXc4asV/c4fEX8QxtLGWl7jxJDeeun1XTu3SSOZDbLZUyttKR2rbWu6aZeI0mGcVTs6lqsto2Zg5vvNLfMKtY8LJYis7DWzOzkzK0GaB2TeS9t2DxOl1jqtVCVHcluZaTSWRvXPHb9jpgXCPQioAQHP8A0kSdeNq8/wAVl30jka995I9ej2G8j3coyPMhZ8Jj3m/Yy0Ee82ZjFIujq5mcpSR46/VUtZHFzKlyxY0dN2TkzUkfZcfFd3h8s0I6+keakXCulkEBg/SLsjPXSQuhLLNBD85ykdyq30ym8o7fCeIVaWMlPO5RS4caZop3EEs0JG4k66ea0cvLsdGq5X5sXmUuM+woZdq6mMbEXS2AvqT3Aa3WnzOjau4W83XlbICCCOtbgeKz6vJqhmMHFnT/AEWP0mHY0/NW9P5nmuOLws6ArR58EAIAQAgBACAEBgdsridxPui3ku9w/HZo4Ovz2rMvTQ9JGZHDc7Tv4LoWT5ZcqOfGPNHmZU1bPWkniQVvr8Jol4jQ4ZaxJsANSTuACoXPct1on0NQC/Q3F1XuT5Hk21yXMdKjOg7guCekXQ9ISJdAGZRkjJzf0iO9e3u/Zed4o/inG1z75Z+jrdL3N+ZVrhPSRY4f5ma2yZlr5O0NPz/ZU+JLFxU1ixabfYWW9MRyf8wF0uFy+E17nQ0L+GaO66WS6KpAIDl22FSG1EhPvlc+x95np+GxzSsGdxKVskPSMN2nTuINiFiX6m1LD6mSgBE2mmpv3FafM68scm5Z1IymMjcSQbCyzK8HlPJ0n0WxOzSuscuUC/C99yt6fqec43KPLFeZ0RWjzoIAQAgBACAEAICHiOGRTtyyNvpa40cPFbqb51PMWabqIWrEkZXaXC46amZHECAXkkk3J0XT0d87rXKfocvWUQprUYepgKoesC7cNonGl4iZibi2kNvxPa0917n5Kh1tRY6VsfwGTVTqo91kUPc65A67Gn8o+S8wepi9kKXKCTw6VRkgZfUrFsjJz/bsl0jXDXeFwOJLNhyNb4x7YuuEReHG12/Irfw18uUzdoXhtFZtfIJaoPYQbtse8LDiEeaaaNesjmaZpdiJwxj2lzdSCBfXyW/h0lDMWzfomllNmuZKCusmdAdDlJJ6BUknG/SDJ66X/EcudZ1Z67hEfhRM3s68uhqIzwcHjxFj8gsY9C5euW1MrWi0ywOj1gdI9HmFwVJkbPG1+QBzL30N7Hce5WqIRl1PPcW1FtCTreM9Tp1NTMjaGRta1o3BoACuJJdDzE5ym8yeWOqTAEAIAQAgBACAEAIDKbeO6kY7T9F1eGLeRyuJvaJzaX71d/8AIcF+In4sy9O0djj5W/qqEPmFiXgGcAk1C3ahbGul7nYMPdeKM/y2/JeVksNo9TU8wT9h4rE2DT2rHAIVTFfcsWiGjOYlhkpDsoa++7PplPYqOp00p7x6lS6hy3iVNHglSCQ4NAJBNiPoFX02lvhPMnsaaNPbGWZdCRLsk15vdzTzbx8Cr1mnjYsMtWURmsMmYZs0InB3SPPkFop0EK5cybNdWkjB5yaSFpCvotokscVkZDrXoDi23ct5ZO17z/qK59nVntuFRxXH6FRsoPb/ADBw8tfoVhA36rxJkGsFpgj6l2veB0f0WS2ne3nF8iFZ0/U89xuPwk/c6hdXMnlwugFUgEAIAQCXQBdCMiXUjIl0wRkyW3Z0j7j9F1uGfmOVxJ+E52771d1+A4f5i3rW3ib+n53XPj4mWZeEp8EfZ1uRVq5ZiV6nudfwWW8Ef6beRK8vesWM9TppZqRNzLQbzyVAPDggPBYowMHnowowMCdGmBg9BiYGD0GoSelIELrC/LVCUjhe2E13ntJPxXNmz33D44ijxsyy2U9hPmCPqoiY6p7sgYqPWjvRlynwG59Gr7VXfGfkrFHiOLxhZo+51YPVw8ngUOQYPQcpIwLdBgW6EBdAebrIwyIXKSMngvQHgyKcAy22pu2M9/0XU4b1kcviP5Tnz/vV3X4DiPxF1OfUj/m7/tc7pMtdYmepXZZT33V2W8CqtpHUdmKsGLLfUajuK85rYYnk9DoLMw5S66RU8HQyBkUATOoJEzoBMygBnQkM6AOkQB0qgnBCxeuDIXm4uWkDtJWFksIsaarntSOGbSz3eQufM93pViLLTABYdzbfAn6KYlO95ZU4t96P1KGdCnwG09HptVD9B+S30+I43F/kP6nUGyq2eVwONkUkYHA9Bg9hykjB6BQjAt1JGDySs8Gkbc5ZYIGnPUkZGHypgjJntqXXjb2OXR4ftNo5+v3ijA1WkgK70d4nEl4izfJ6gn3Tr2D/AJZUJLEizHeJnJn9fMFZqkmsFeyOHk0GFbSdFbKy7rZQSdNVot0SseWzdVqnX0W5ssMxMyNud/G3auFqKlCeEd/S2uyGZFk2UquWhwPUEnoOUEi3UEiFygk8F6E4GnyITgg19aWNLuQWMnsba4Zkkzm+M7YSOJie1rgD1XbiufObezPX6fhdSSnHYyE8md+bhe6wSbZ0LJxrjg0mBk5JHm4AFtdLk/0WxLBzpSUmsMqat2aUeawfU6de0Db7C6Tk8mFb6fEcXi3yfudDjmVo8zgkslQjA816kxHWuUkHsFCD1dSRg8OW5FcacpIGHoYkSW6yRDKLHXerIPMK9ovmFHW+AxeIxk6jgu7W/I4k0e4ZyIyLgZhZxOvkFqsq5mZRm0h+gw+KQdcC/MDKfhvXM1Nbp70Hg6elsV3dsSZb0+zMNwbO8XGyrfjrsY5i1+AoznlNBSUjWCzRYKpKTbyy3GCSwiaxqwNg80KCT0AoMkFlBIhCgyPLgoJQ09qGRFmhuowZJlFW7N07yXOhYTxNtStbri92i3DW3wjyxm8fUo8WoYYG9SNoPCwAPgVrs7sdi3o1LUW4sbZlY6q2ZuZ1zq4O1Du3sKqeeT0yoisNIi00JL8x8EN8pJRwjabHH1jre6t9PU4fFflpP1N5A0qyedeCbE1SYMksCkxHmqSBwIQelJAhW0r4PDmqckYPBjTI5Rp8KnJHKQK3DRILOFwtkLHF5RqnUprDKOo2WZ+EuHjcfFW48Qsj13KkuH1vpsV0uxznEesAF/dN/mrK4rheH9zQ+FNvxfsW2H7PMj1uXHmfoFQv1crevQu0aOFW66ltHT2VXJbSHmxKCT22NCT2GKCRcqgyDKoJDKoJELUJPBjUEnh0SEjToFBOSFWYTHIC17QQeaxcU+ptrulB5i8Mzs/o+gLszXSjsuCPitX4eJ1Icb1Cjh4f2JlLsVTt3tLv1EkeW5ZKmKNE+Kaif5sfTYu6LBmR+w1re4WWajgqTucurLSOBZYNLkOtiTBGRwMU4IyegEIyewEB6shB6yrYagyoMCZUB4LVIG3MQjA06NBg8GJBgOiQYF6NQMC5EJwLlQC5VBIZUJDKoJDKgAtUEiFqATIhOROjQZE6NQTkXokGT0I0GRxrFJGRxrUGRwNTAyLlU4IDKgyGVQMi5UGT1ZSYhZAIVJB4IUg8kIDyWoBMqATKgDKgDKgEyqCRcqAMqAMqAMqgBlQkMqAMqgCZUJFyoBcqAUNQHoNQg9AID2ApAtkIFsgCyALIBUAiAQhSQeSEAhCASyASykCWQBZQSFkAWQBZAFlACyALIAsgCyALIAshItkAoCALIBbID0AgFCECoBUAIAQAgEQAgEKkgRAeUAFAIgBCQQAgBQAQAgBACAEAIAQCoAQChAKEJFCEChAAQCoAQAgP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8" name="Picture 6" descr="http://fidelitycheck.ncdpi.wikispaces.net/file/view/6%20bubble%20people.jpg/409491422/6%20bubble%20peo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492896"/>
            <a:ext cx="2186186" cy="218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50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GB" sz="2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Consumers and trade: common interests?</a:t>
            </a:r>
          </a:p>
          <a:p>
            <a:pPr>
              <a:buAutoNum type="arabicPeriod"/>
            </a:pPr>
            <a:endParaRPr lang="en-GB" sz="2200" b="1" dirty="0" smtClean="0">
              <a:solidFill>
                <a:srgbClr val="003F6F"/>
              </a:solidFill>
            </a:endParaRPr>
          </a:p>
          <a:p>
            <a:pPr>
              <a:buAutoNum type="arabicPeriod"/>
            </a:pPr>
            <a:endParaRPr lang="en-GB" sz="2200" b="1" dirty="0" smtClean="0">
              <a:solidFill>
                <a:srgbClr val="003F6F"/>
              </a:solidFill>
            </a:endParaRPr>
          </a:p>
          <a:p>
            <a:pPr>
              <a:buAutoNum type="arabicPeriod"/>
            </a:pPr>
            <a:r>
              <a:rPr lang="en-GB" sz="2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The crux of the problem</a:t>
            </a:r>
          </a:p>
          <a:p>
            <a:pPr>
              <a:buAutoNum type="arabicPeriod"/>
            </a:pPr>
            <a:endParaRPr lang="en-GB" sz="22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AutoNum type="arabicPeriod"/>
            </a:pPr>
            <a:endParaRPr lang="en-GB" sz="22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AutoNum type="arabicPeriod"/>
            </a:pPr>
            <a:r>
              <a:rPr lang="en-GB" sz="2200" b="1" dirty="0">
                <a:solidFill>
                  <a:srgbClr val="003F6F"/>
                </a:solidFill>
              </a:rPr>
              <a:t> </a:t>
            </a:r>
            <a:r>
              <a:rPr lang="en-GB" sz="2200" b="1" dirty="0" smtClean="0">
                <a:solidFill>
                  <a:srgbClr val="003F6F"/>
                </a:solidFill>
              </a:rPr>
              <a:t>BEUC </a:t>
            </a:r>
            <a:r>
              <a:rPr lang="en-GB" sz="2200" b="1" dirty="0">
                <a:solidFill>
                  <a:srgbClr val="003F6F"/>
                </a:solidFill>
              </a:rPr>
              <a:t>recommendations</a:t>
            </a:r>
          </a:p>
          <a:p>
            <a:pPr>
              <a:buAutoNum type="arabicPeriod"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4C18-88EB-4CCD-AE78-701E4417ACD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Consumers at the heart of food trade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1412776"/>
            <a:ext cx="6336605" cy="4525963"/>
          </a:xfrm>
          <a:ln w="57150"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b="1" dirty="0" smtClean="0"/>
              <a:t>International </a:t>
            </a:r>
            <a:r>
              <a:rPr lang="en-GB" sz="1800" b="1" dirty="0"/>
              <a:t>network </a:t>
            </a:r>
            <a:r>
              <a:rPr lang="en-GB" sz="1800" dirty="0"/>
              <a:t>of consumer organisations </a:t>
            </a:r>
            <a:r>
              <a:rPr lang="en-GB" sz="1800" dirty="0" smtClean="0"/>
              <a:t>closely collaborating on </a:t>
            </a:r>
            <a:r>
              <a:rPr lang="en-GB" sz="1800" dirty="0"/>
              <a:t>food issues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dirty="0"/>
              <a:t>Consumers International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dirty="0"/>
              <a:t>TACD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C</a:t>
            </a:r>
            <a:r>
              <a:rPr lang="en-GB" sz="1800" dirty="0" smtClean="0">
                <a:cs typeface="ＭＳ Ｐゴシック" charset="0"/>
              </a:rPr>
              <a:t>onsumers across </a:t>
            </a:r>
            <a:r>
              <a:rPr lang="en-GB" sz="1800" dirty="0">
                <a:cs typeface="ＭＳ Ｐゴシック" charset="0"/>
              </a:rPr>
              <a:t>the world </a:t>
            </a:r>
            <a:r>
              <a:rPr lang="en-GB" sz="1800" dirty="0" smtClean="0">
                <a:cs typeface="ＭＳ Ｐゴシック" charset="0"/>
              </a:rPr>
              <a:t>share </a:t>
            </a:r>
            <a:r>
              <a:rPr lang="en-GB" sz="1800" b="1" dirty="0" smtClean="0"/>
              <a:t>similar </a:t>
            </a:r>
            <a:r>
              <a:rPr lang="en-GB" sz="1800" b="1" dirty="0"/>
              <a:t>concerns and </a:t>
            </a:r>
            <a:r>
              <a:rPr lang="en-GB" sz="1800" b="1" dirty="0" smtClean="0"/>
              <a:t>expectations</a:t>
            </a:r>
            <a:r>
              <a:rPr lang="en-GB" sz="1800" dirty="0" smtClean="0"/>
              <a:t>, a. o.</a:t>
            </a:r>
            <a:endParaRPr lang="en-GB" sz="1800" dirty="0" smtClean="0">
              <a:cs typeface="ＭＳ Ｐゴシック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 smtClean="0"/>
              <a:t>Obesity epidemic: need for improved nutrition labelling and restrictions on the marketing of unhealthy foods to children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 smtClean="0"/>
              <a:t>Antibiotics resistance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 smtClean="0"/>
              <a:t>Country-of-origin labelling</a:t>
            </a:r>
          </a:p>
          <a:p>
            <a:pPr marL="914400" lvl="2" indent="0">
              <a:buNone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1" u="sng" dirty="0"/>
              <a:t>Paradigm shift </a:t>
            </a:r>
            <a:r>
              <a:rPr lang="en-GB" sz="1800" b="1" u="sng" dirty="0" smtClean="0"/>
              <a:t>needed</a:t>
            </a:r>
            <a:r>
              <a:rPr lang="en-GB" sz="1800" dirty="0" smtClean="0"/>
              <a:t> </a:t>
            </a:r>
          </a:p>
          <a:p>
            <a:pPr marL="0" indent="0"/>
            <a:r>
              <a:rPr lang="en-GB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GB" sz="1800" dirty="0" smtClean="0">
                <a:solidFill>
                  <a:srgbClr val="C00000"/>
                </a:solidFill>
              </a:rPr>
              <a:t> </a:t>
            </a:r>
            <a:r>
              <a:rPr lang="en-GB" sz="1800" dirty="0">
                <a:solidFill>
                  <a:srgbClr val="C00000"/>
                </a:solidFill>
              </a:rPr>
              <a:t>food safety and consumer protection standards are </a:t>
            </a:r>
            <a:r>
              <a:rPr lang="en-GB" sz="1800" b="1" dirty="0">
                <a:solidFill>
                  <a:srgbClr val="C00000"/>
                </a:solidFill>
              </a:rPr>
              <a:t>NOT</a:t>
            </a:r>
            <a:r>
              <a:rPr lang="en-GB" sz="1800" dirty="0">
                <a:solidFill>
                  <a:srgbClr val="C00000"/>
                </a:solidFill>
              </a:rPr>
              <a:t> trade </a:t>
            </a:r>
            <a:r>
              <a:rPr lang="en-GB" sz="1800" dirty="0" smtClean="0">
                <a:solidFill>
                  <a:srgbClr val="C00000"/>
                </a:solidFill>
              </a:rPr>
              <a:t>barriers</a:t>
            </a:r>
            <a:r>
              <a:rPr lang="en-GB" sz="1800" dirty="0">
                <a:solidFill>
                  <a:srgbClr val="C00000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4C18-88EB-4CCD-AE78-701E4417ACD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6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Go for upward harmonisation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Mutual </a:t>
            </a:r>
            <a:r>
              <a:rPr lang="en-GB" sz="1800" dirty="0"/>
              <a:t>recognition </a:t>
            </a:r>
            <a:r>
              <a:rPr lang="en-GB" sz="1800" dirty="0" smtClean="0"/>
              <a:t>= a </a:t>
            </a:r>
            <a:r>
              <a:rPr lang="en-GB" sz="1800" b="1" dirty="0" smtClean="0"/>
              <a:t>no-go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dirty="0"/>
              <a:t>Products banned in the EU could be imported from </a:t>
            </a:r>
            <a:r>
              <a:rPr lang="en-GB" sz="1600" dirty="0" smtClean="0"/>
              <a:t>third countries (e.g. meat washed with chemicals, whereas EU ‘farm to fork’ approach to food safety is more protective of public health)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dirty="0" smtClean="0"/>
              <a:t>In </a:t>
            </a:r>
            <a:r>
              <a:rPr lang="en-GB" sz="1600" dirty="0"/>
              <a:t>the long term, policy pressure on EU policy makers to adapt their rules because of </a:t>
            </a:r>
            <a:r>
              <a:rPr lang="en-GB" sz="1600" dirty="0" smtClean="0"/>
              <a:t>competitiveness </a:t>
            </a:r>
            <a:r>
              <a:rPr lang="en-GB" sz="1600" dirty="0"/>
              <a:t>issue of the EU food/farm </a:t>
            </a:r>
            <a:r>
              <a:rPr lang="en-GB" sz="1600" dirty="0" smtClean="0"/>
              <a:t>sector</a:t>
            </a:r>
            <a:endParaRPr lang="en-GB" sz="1800" dirty="0" smtClean="0"/>
          </a:p>
          <a:p>
            <a:pPr marL="0" indent="0"/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H</a:t>
            </a:r>
            <a:r>
              <a:rPr lang="en-GB" sz="1800" dirty="0" smtClean="0"/>
              <a:t>armonisation of food safety and consumer protection standards = preferred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Upward, not downward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1" dirty="0" smtClean="0"/>
              <a:t>‘best in class’ </a:t>
            </a:r>
            <a:r>
              <a:rPr lang="en-GB" sz="1800" dirty="0" smtClean="0"/>
              <a:t>policies to set the basis for international standards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4C18-88EB-4CCD-AE78-701E4417ACD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" name="Picture 2" descr="http://cesutter.ucanr.edu/files/181158displ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2445643" cy="242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6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Involving consumers in 									international standards setting and 					trade negotiations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BEUC and CI have ‘Observer’ status within Codex … but </a:t>
            </a:r>
            <a:r>
              <a:rPr lang="en-GB" sz="1800" b="1" dirty="0" smtClean="0"/>
              <a:t>participation is challenging (if not impossible) </a:t>
            </a:r>
            <a:r>
              <a:rPr lang="en-GB" sz="1800" dirty="0" smtClean="0"/>
              <a:t>due to tight resources.</a:t>
            </a: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en-GB" sz="1800" dirty="0" smtClean="0"/>
              <a:t>‘</a:t>
            </a:r>
            <a:r>
              <a:rPr lang="en-GB" sz="1600" dirty="0" smtClean="0"/>
              <a:t>Trust fund’ for consumer groups?</a:t>
            </a:r>
          </a:p>
          <a:p>
            <a:pPr marL="0" indent="0"/>
            <a:endParaRPr lang="en-GB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World trade law </a:t>
            </a:r>
            <a:r>
              <a:rPr lang="en-GB" sz="1800" dirty="0" smtClean="0"/>
              <a:t>should </a:t>
            </a:r>
            <a:r>
              <a:rPr lang="en-GB" sz="1800" b="1" dirty="0" smtClean="0"/>
              <a:t>recognise </a:t>
            </a:r>
            <a:r>
              <a:rPr lang="en-GB" sz="1800" b="1" dirty="0"/>
              <a:t>consumer rights to information and freedom of </a:t>
            </a:r>
            <a:r>
              <a:rPr lang="en-GB" sz="1800" b="1" dirty="0" smtClean="0"/>
              <a:t>choice</a:t>
            </a: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en-GB" sz="1600" dirty="0" smtClean="0"/>
              <a:t>“consumer clause” in SPS and </a:t>
            </a:r>
            <a:r>
              <a:rPr lang="en-GB" sz="1600" smtClean="0"/>
              <a:t>TBT Agreements?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Consumers are largely excluded from trade negotiations, whether multilateral (WTO) or bilateral (e.g. TTIP, CETA)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dirty="0" smtClean="0"/>
              <a:t>Need for </a:t>
            </a:r>
            <a:r>
              <a:rPr lang="en-GB" sz="1600" b="1" dirty="0" smtClean="0"/>
              <a:t>transparency and accountability </a:t>
            </a:r>
            <a:r>
              <a:rPr lang="en-GB" sz="1600" dirty="0" smtClean="0"/>
              <a:t>towards citizens</a:t>
            </a:r>
          </a:p>
          <a:p>
            <a:pPr marL="914400" lvl="2" indent="0">
              <a:buNone/>
            </a:pPr>
            <a:r>
              <a:rPr lang="en-GB" sz="16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en-GB" sz="1600" b="1" dirty="0" smtClean="0">
                <a:solidFill>
                  <a:srgbClr val="C00000"/>
                </a:solidFill>
              </a:rPr>
              <a:t>what </a:t>
            </a:r>
            <a:r>
              <a:rPr lang="en-GB" sz="1600" b="1" dirty="0">
                <a:solidFill>
                  <a:srgbClr val="C00000"/>
                </a:solidFill>
              </a:rPr>
              <a:t>is secret is </a:t>
            </a:r>
            <a:r>
              <a:rPr lang="en-GB" sz="1600" b="1" dirty="0" smtClean="0">
                <a:solidFill>
                  <a:srgbClr val="C00000"/>
                </a:solidFill>
              </a:rPr>
              <a:t>suspect!</a:t>
            </a:r>
          </a:p>
          <a:p>
            <a:pPr lvl="2">
              <a:buFont typeface="Wingdings"/>
              <a:buChar char="à"/>
            </a:pPr>
            <a:endParaRPr lang="en-GB" sz="1600" dirty="0" smtClean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4C18-88EB-4CCD-AE78-701E4417ACD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4822513"/>
            <a:ext cx="165618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8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Conclusion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1412776"/>
            <a:ext cx="6142038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Food trade facilitation can benefits consumers </a:t>
            </a:r>
            <a:r>
              <a:rPr lang="en-GB" sz="2200" b="1" dirty="0" smtClean="0"/>
              <a:t>provided it does not come at the expense</a:t>
            </a:r>
            <a:r>
              <a:rPr lang="en-GB" sz="2200" dirty="0" smtClean="0"/>
              <a:t> of food safety and consumer protection standards.</a:t>
            </a:r>
          </a:p>
          <a:p>
            <a:pPr marL="0" lvl="1" indent="0">
              <a:spcBef>
                <a:spcPts val="0"/>
              </a:spcBef>
              <a:buNone/>
            </a:pPr>
            <a:endParaRPr lang="en-GB" sz="2200" dirty="0" smtClean="0"/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Trade can be the occasion to </a:t>
            </a:r>
            <a:r>
              <a:rPr lang="en-GB" sz="2200" b="1" dirty="0" smtClean="0"/>
              <a:t>promote higher levels of food safety and consumer protection worldwide</a:t>
            </a:r>
            <a:r>
              <a:rPr lang="en-GB" sz="2200" dirty="0" smtClean="0"/>
              <a:t>.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dirty="0" smtClean="0"/>
              <a:t>Consumers must be given a </a:t>
            </a:r>
            <a:r>
              <a:rPr lang="en-GB" sz="2200" b="1" dirty="0" smtClean="0"/>
              <a:t>central role and voice</a:t>
            </a:r>
            <a:r>
              <a:rPr lang="en-GB" sz="2200" dirty="0" smtClean="0"/>
              <a:t> in the development of international food standards and in trade negotiations.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4C18-88EB-4CCD-AE78-701E4417ACD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4098" name="Picture 2" descr="http://us.cdn1.123rf.com/168nwm/kaspri/kaspri1104/kaspri110400003/9280699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69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71450"/>
            <a:ext cx="9396413" cy="7029450"/>
          </a:xfrm>
          <a:prstGeom prst="rect">
            <a:avLst/>
          </a:prstGeom>
          <a:solidFill>
            <a:schemeClr val="bg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18" name="Group 17"/>
          <p:cNvGrpSpPr/>
          <p:nvPr/>
        </p:nvGrpSpPr>
        <p:grpSpPr bwMode="auto">
          <a:xfrm>
            <a:off x="8758734" y="2376488"/>
            <a:ext cx="1503785" cy="3609299"/>
            <a:chOff x="4211960" y="980728"/>
            <a:chExt cx="720080" cy="1728192"/>
          </a:xfrm>
          <a:solidFill>
            <a:srgbClr val="E7502B"/>
          </a:solidFill>
        </p:grpSpPr>
        <p:sp>
          <p:nvSpPr>
            <p:cNvPr id="19" name="Oval 18"/>
            <p:cNvSpPr/>
            <p:nvPr/>
          </p:nvSpPr>
          <p:spPr>
            <a:xfrm>
              <a:off x="4319972" y="980728"/>
              <a:ext cx="504056" cy="504056"/>
            </a:xfrm>
            <a:prstGeom prst="ellipse">
              <a:avLst/>
            </a:prstGeom>
            <a:solidFill>
              <a:srgbClr val="E7502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/>
                <a:t>     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211960" y="1412776"/>
              <a:ext cx="720080" cy="1296144"/>
            </a:xfrm>
            <a:prstGeom prst="roundRect">
              <a:avLst>
                <a:gd name="adj" fmla="val 50000"/>
              </a:avLst>
            </a:prstGeom>
            <a:solidFill>
              <a:srgbClr val="E7502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/>
                <a:t>        </a:t>
              </a:r>
            </a:p>
          </p:txBody>
        </p:sp>
      </p:grpSp>
      <p:grpSp>
        <p:nvGrpSpPr>
          <p:cNvPr id="23" name="Group 22"/>
          <p:cNvGrpSpPr/>
          <p:nvPr/>
        </p:nvGrpSpPr>
        <p:grpSpPr bwMode="auto">
          <a:xfrm>
            <a:off x="7164961" y="3501008"/>
            <a:ext cx="864844" cy="2075378"/>
            <a:chOff x="4211960" y="980728"/>
            <a:chExt cx="720080" cy="1728192"/>
          </a:xfrm>
          <a:solidFill>
            <a:srgbClr val="E7502B"/>
          </a:solidFill>
        </p:grpSpPr>
        <p:sp>
          <p:nvSpPr>
            <p:cNvPr id="24" name="Oval 23"/>
            <p:cNvSpPr/>
            <p:nvPr/>
          </p:nvSpPr>
          <p:spPr>
            <a:xfrm>
              <a:off x="4319972" y="980728"/>
              <a:ext cx="504056" cy="504056"/>
            </a:xfrm>
            <a:prstGeom prst="ellipse">
              <a:avLst/>
            </a:prstGeom>
            <a:solidFill>
              <a:srgbClr val="8697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/>
                <a:t>     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211960" y="1412776"/>
              <a:ext cx="720080" cy="1296144"/>
            </a:xfrm>
            <a:prstGeom prst="roundRect">
              <a:avLst>
                <a:gd name="adj" fmla="val 50000"/>
              </a:avLst>
            </a:prstGeom>
            <a:solidFill>
              <a:srgbClr val="8697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/>
                <a:t>        </a:t>
              </a:r>
            </a:p>
          </p:txBody>
        </p:sp>
      </p:grpSp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1152525" y="5373688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fr-BE" altLang="en-US" sz="1800" dirty="0" smtClean="0">
                <a:solidFill>
                  <a:srgbClr val="869728"/>
                </a:solidFill>
                <a:latin typeface="Verdana" pitchFamily="34" charset="0"/>
              </a:rPr>
              <a:t>www.beuc.eu</a:t>
            </a:r>
            <a:endParaRPr lang="fr-BE" altLang="en-US" sz="1800" dirty="0">
              <a:solidFill>
                <a:srgbClr val="869728"/>
              </a:solidFill>
              <a:latin typeface="Verdana" pitchFamily="34" charset="0"/>
            </a:endParaRPr>
          </a:p>
        </p:txBody>
      </p:sp>
      <p:pic>
        <p:nvPicPr>
          <p:cNvPr id="4102" name="Picture 20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557338"/>
            <a:ext cx="302418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" descr="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387975"/>
            <a:ext cx="202088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6" descr="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440363"/>
            <a:ext cx="4521200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3" descr="tx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429000"/>
            <a:ext cx="32400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" descr="adr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237288"/>
            <a:ext cx="810101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B3164-B5B0-4541-A625-BB7A22393FC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BEUC in a nutshell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European Consumer Organisation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Umbrella organisation for 40 strong national consumer organisations, from 31 European countries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Mission to promote consumer interests in EU decision making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Strategic priorities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Safe and healthy food for informed consumers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Fair and transparent contracts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Transparent, efficient, affordable and safe financial services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Secure digital environment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Ability to act sustainably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Access to high quality health care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Safe consumer products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Affordable energy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4C18-88EB-4CCD-AE78-701E4417AC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8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GB" sz="2200" b="1" dirty="0" smtClean="0">
                <a:solidFill>
                  <a:srgbClr val="003F6F"/>
                </a:solidFill>
              </a:rPr>
              <a:t> Consumers and trade: common interests?</a:t>
            </a:r>
          </a:p>
          <a:p>
            <a:pPr>
              <a:buAutoNum type="arabicPeriod"/>
            </a:pPr>
            <a:endParaRPr lang="en-GB" sz="2200" b="1" dirty="0" smtClean="0">
              <a:solidFill>
                <a:srgbClr val="003F6F"/>
              </a:solidFill>
            </a:endParaRPr>
          </a:p>
          <a:p>
            <a:pPr>
              <a:buAutoNum type="arabicPeriod"/>
            </a:pPr>
            <a:endParaRPr lang="en-GB" sz="2200" b="1" dirty="0" smtClean="0">
              <a:solidFill>
                <a:srgbClr val="003F6F"/>
              </a:solidFill>
            </a:endParaRPr>
          </a:p>
          <a:p>
            <a:pPr>
              <a:buAutoNum type="arabicPeriod"/>
            </a:pPr>
            <a:r>
              <a:rPr lang="en-GB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The crux of the problem</a:t>
            </a:r>
          </a:p>
          <a:p>
            <a:pPr>
              <a:buAutoNum type="arabicPeriod"/>
            </a:pPr>
            <a:endParaRPr lang="en-GB" sz="22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AutoNum type="arabicPeriod"/>
            </a:pPr>
            <a:endParaRPr lang="en-GB" sz="22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AutoNum type="arabicPeriod"/>
            </a:pPr>
            <a:r>
              <a:rPr lang="en-GB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BEUC recommendations</a:t>
            </a:r>
          </a:p>
          <a:p>
            <a:pPr>
              <a:buAutoNum type="arabicPeriod"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4C18-88EB-4CCD-AE78-701E4417AC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Consumers and food trade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1499570"/>
            <a:ext cx="6142038" cy="30243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600" dirty="0" smtClean="0"/>
              <a:t>Where well designed, </a:t>
            </a:r>
            <a:r>
              <a:rPr lang="en-GB" sz="1600" b="1" dirty="0" smtClean="0"/>
              <a:t>food trade can be good </a:t>
            </a:r>
            <a:r>
              <a:rPr lang="en-GB" sz="1600" dirty="0" smtClean="0"/>
              <a:t>for consumers because it boosts competitive markets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Enhanced choice/product variety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Lower prices</a:t>
            </a:r>
          </a:p>
          <a:p>
            <a:pPr marL="457200" lvl="1" indent="0">
              <a:buNone/>
            </a:pPr>
            <a:endParaRPr lang="en-GB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 smtClean="0"/>
              <a:t>Facilitating trade can benefit consumers when it means getting rid of tariffs and providing access to markets. But focus is increasingly on “</a:t>
            </a:r>
            <a:r>
              <a:rPr lang="en-GB" sz="1600" b="1" dirty="0" smtClean="0"/>
              <a:t>NON-TARIFF BARRIERS</a:t>
            </a:r>
            <a:r>
              <a:rPr lang="en-GB" sz="1600" dirty="0" smtClean="0"/>
              <a:t>” and in some cases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4C18-88EB-4CCD-AE78-701E4417AC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8" name="AutoShape 10" descr="data:image/jpeg;base64,/9j/4AAQSkZJRgABAQAAAQABAAD/2wCEAAkGBxISEBEQEhIUEBUOEhAWFxAQEBAUEA8QFRIYFhUSHxQYHyggHSYlGxYTITEhMSkrOjouFyAzPTMsNygtLisBCgoKBQUFDgUFDisZExkrKysrKysrKysrKysrKysrKysrKysrKysrKysrKysrKysrKysrKysrKysrKysrKysrK//AABEIAIYAhQMBIgACEQEDEQH/xAAbAAEAAwEBAQEAAAAAAAAAAAAAAwQFAgYBB//EADMQAAICAQIEAggFBQEAAAAAAAABAgMRBBIFITFBUWETFCIyUnGRsQZygZKhIyRDwuEl/8QAFAEBAAAAAAAAAAAAAAAAAAAAAP/EABQRAQAAAAAAAAAAAAAAAAAAAAD/2gAMAwEAAhEDEQA/AP3EAAAAAAAAAAADP43r3TVugt1lkoV1wfSVtj2xz5LnJ+UWB84nxiumUYPdZbNNxoqjvtmvix2WeW5tLzKXrXEZ84aeihdnffOyxrzhXFJfvZe4RwuNEZc3Oy17rbpe/dZjGW/BdEuiSSRoAeelquJV85afTahd1TfZVNLyjOLT+qLXCvxDVdN0tSouSy9PfHbZhdWu0l5ps1zN45wevU1qM/ZlBqVdseVlNi6TjLsBpAxvwzxGy2udd2PT6SbqtaWIzaScbUvCUWnjs8rsbIAAAAAAAAAAAAAAMXjb/uuHZ6esXfLf6pdt/jcbRnce4c76XCMtk4yhOuzGfR3VyUoSx3WVhrum0BooGVwXjCvUoSXor6cK3Tt+1W30kvii+ql3+eTVABgpcV4nCiClLLlN7YVR52XWdoRj3f2WW8JAZ2hj/wClrGujo0mfDfm3/XabxmcC0M64Tstw7tTP0lm33YPCjGpPuoxUY574b7mmAAAAAAAAAAKOus5qC7rL+XZAT+sLOFmXy6HXpl3TRDp4YJrYgSZKPEb5bqqoSUHc5Zswm4RjHMsJ8nLpjPm8PGH1XnnDOFJPDXWLwUOH8AUYyjZt/wAe30ClXtlWpL0uc53y3PL8OXMCHV8JjbfGu6UpyjW516mO2vU04klKO+tJYeVyx4p5JFw/X18q9ZVauy1elbml+eqcE/2mppNDGtykt0pTxmc5SnNpdFl9uvItAYkdJr58rNVRUu/q+ll6THlO2ySX7WWuH8Hrqk7PattksO+6W+1rwT6RXkkl5GiAAAAAAAAAAAAGbqF/Vfmo/Y0irrqHJbo+9Ht4rwAVyJHM85fxfY2nya7Pk1+hNRq7/elBKDeIyTy5+El5AbMF7S/X7For6WDxl8m+3giwAAAAAAAAAAAAAAAAAINZfsg5Yy+y8Wycj1CTi89Fz+WOYGD6g9TKNt8YwVbeFFYcl5t88fQnlxZOShUk1HHtPO3l2WDPlK/USxJ7IdoQTWV5vua2m0MYrkgL2mu3LmsPy6E5h8KtcdTdTJ56Tjn4JLp+jTX6G4AAAAAAAAAAAAAAAAAINc/6cl8XL68n/GScr6xeyvzICHTUpInkjmLwg7F4gYnEc163TW9rIyqfz96P+x6QxON0udFkl1p22R/NB5+2fqafD799UJ95RWfJ9wLAAAAAAAAAAAAAAAABDrPcl5LP0eSYi1K9iXmn9gIsewec/C8JKd6sbk43WdXnC3cv4PTS90ya69mrsj8cK5/xtf8AMWBrVwzGS+LK+qwc8O0apqjVHmo55vu28tklHR/MlAAAAAAAAAAAAAAAAAEWqfsv5r7olKvE7NtbfdtJfPIHMp8jHtt/vrW+kY1pfLbu+8mT0WPdFuLxlZ69MmZxS1+t2OPNewuz6RX/AED0+hsUk2vEsmTwuVijnGYv5JmqmB9AAAAAAAAAAAAAAAAIr6d2OeNrz8wAPjqfTK/b/wBOPUavgi/NxWQAJVTFLCXLw7fQ7QAH0AAAAAAAAA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12" descr="data:image/jpeg;base64,/9j/4AAQSkZJRgABAQAAAQABAAD/2wCEAAkGBxISEBEQEhIUEBUOEhAWFxAQEBAUEA8QFRIYFhUSHxQYHyggHSYlGxYTITEhMSkrOjouFyAzPTMsNygtLisBCgoKBQUFDgUFDisZExkrKysrKysrKysrKysrKysrKysrKysrKysrKysrKysrKysrKysrKysrKysrKysrKysrK//AABEIAIYAhQMBIgACEQEDEQH/xAAbAAEAAwEBAQEAAAAAAAAAAAAAAwQFAgYBB//EADMQAAICAQIEAggFBQEAAAAAAAABAgMRBBIFITFBUWETFCIyUnGRsQZygZKhIyRDwuEl/8QAFAEBAAAAAAAAAAAAAAAAAAAAAP/EABQRAQAAAAAAAAAAAAAAAAAAAAD/2gAMAwEAAhEDEQA/AP3EAAAAAAAAAAADP43r3TVugt1lkoV1wfSVtj2xz5LnJ+UWB84nxiumUYPdZbNNxoqjvtmvix2WeW5tLzKXrXEZ84aeihdnffOyxrzhXFJfvZe4RwuNEZc3Oy17rbpe/dZjGW/BdEuiSSRoAeelquJV85afTahd1TfZVNLyjOLT+qLXCvxDVdN0tSouSy9PfHbZhdWu0l5ps1zN45wevU1qM/ZlBqVdseVlNi6TjLsBpAxvwzxGy2udd2PT6SbqtaWIzaScbUvCUWnjs8rsbIAAAAAAAAAAAAAAMXjb/uuHZ6esXfLf6pdt/jcbRnce4c76XCMtk4yhOuzGfR3VyUoSx3WVhrum0BooGVwXjCvUoSXor6cK3Tt+1W30kvii+ql3+eTVABgpcV4nCiClLLlN7YVR52XWdoRj3f2WW8JAZ2hj/wClrGujo0mfDfm3/XabxmcC0M64Tstw7tTP0lm33YPCjGpPuoxUY574b7mmAAAAAAAAAAKOus5qC7rL+XZAT+sLOFmXy6HXpl3TRDp4YJrYgSZKPEb5bqqoSUHc5Zswm4RjHMsJ8nLpjPm8PGH1XnnDOFJPDXWLwUOH8AUYyjZt/wAe30ClXtlWpL0uc53y3PL8OXMCHV8JjbfGu6UpyjW516mO2vU04klKO+tJYeVyx4p5JFw/X18q9ZVauy1elbml+eqcE/2mppNDGtykt0pTxmc5SnNpdFl9uvItAYkdJr58rNVRUu/q+ll6THlO2ySX7WWuH8Hrqk7PattksO+6W+1rwT6RXkkl5GiAAAAAAAAAAAAGbqF/Vfmo/Y0irrqHJbo+9Ht4rwAVyJHM85fxfY2nya7Pk1+hNRq7/elBKDeIyTy5+El5AbMF7S/X7For6WDxl8m+3giwAAAAAAAAAAAAAAAAAINZfsg5Yy+y8Wycj1CTi89Fz+WOYGD6g9TKNt8YwVbeFFYcl5t88fQnlxZOShUk1HHtPO3l2WDPlK/USxJ7IdoQTWV5vua2m0MYrkgL2mu3LmsPy6E5h8KtcdTdTJ56Tjn4JLp+jTX6G4AAAAAAAAAAAAAAAAAINc/6cl8XL68n/GScr6xeyvzICHTUpInkjmLwg7F4gYnEc163TW9rIyqfz96P+x6QxON0udFkl1p22R/NB5+2fqafD799UJ95RWfJ9wLAAAAAAAAAAAAAAAABDrPcl5LP0eSYi1K9iXmn9gIsewec/C8JKd6sbk43WdXnC3cv4PTS90ya69mrsj8cK5/xtf8AMWBrVwzGS+LK+qwc8O0apqjVHmo55vu28tklHR/MlAAAAAAAAAAAAAAAAAEWqfsv5r7olKvE7NtbfdtJfPIHMp8jHtt/vrW+kY1pfLbu+8mT0WPdFuLxlZ69MmZxS1+t2OPNewuz6RX/AED0+hsUk2vEsmTwuVijnGYv5JmqmB9AAAAAAAAAAAAAAAAIr6d2OeNrz8wAPjqfTK/b/wBOPUavgi/NxWQAJVTFLCXLw7fQ7QAH0AAAAAAAAA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" name="Group 24"/>
          <p:cNvGrpSpPr/>
          <p:nvPr/>
        </p:nvGrpSpPr>
        <p:grpSpPr>
          <a:xfrm>
            <a:off x="2195736" y="4017976"/>
            <a:ext cx="5938910" cy="2610481"/>
            <a:chOff x="2094593" y="4221088"/>
            <a:chExt cx="5472608" cy="2475931"/>
          </a:xfrm>
        </p:grpSpPr>
        <p:pic>
          <p:nvPicPr>
            <p:cNvPr id="1038" name="Picture 14" descr="http://jjblain.pagesperso-orange.fr/new_site/apprendr/scene/jouerordre/schema1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2718" b="13946"/>
            <a:stretch/>
          </p:blipFill>
          <p:spPr bwMode="auto">
            <a:xfrm>
              <a:off x="2094593" y="4221088"/>
              <a:ext cx="5472608" cy="24759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2094593" y="4438770"/>
              <a:ext cx="1731881" cy="56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dirty="0" smtClean="0">
                  <a:solidFill>
                    <a:srgbClr val="003F6F"/>
                  </a:solidFill>
                </a:rPr>
                <a:t>= “Non-tariff barriers”</a:t>
              </a:r>
              <a:endParaRPr lang="en-GB" sz="1800" b="1" dirty="0">
                <a:solidFill>
                  <a:srgbClr val="003F6F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153817" y="4420717"/>
              <a:ext cx="1128021" cy="805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dirty="0" smtClean="0">
                  <a:solidFill>
                    <a:srgbClr val="FF0000"/>
                  </a:solidFill>
                </a:rPr>
                <a:t>= food safety standards!</a:t>
              </a:r>
              <a:endParaRPr lang="en-GB" sz="18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07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A few examples (1) - Ractopamine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1499570"/>
            <a:ext cx="6142038" cy="39456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b="1" dirty="0" smtClean="0"/>
              <a:t>Banned in &gt; 100 countries (incl. EU) </a:t>
            </a:r>
            <a:r>
              <a:rPr lang="en-GB" sz="1800" dirty="0" smtClean="0"/>
              <a:t>on human and animal health grounds.</a:t>
            </a:r>
          </a:p>
          <a:p>
            <a:pPr marL="0" indent="0"/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Approved feed additive in e.g. US, Canada and Brazil (to promote growth and leanness in pigs).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2012: </a:t>
            </a:r>
            <a:r>
              <a:rPr lang="en-GB" sz="1800" b="1" dirty="0" smtClean="0"/>
              <a:t>Codex </a:t>
            </a:r>
            <a:r>
              <a:rPr lang="en-GB" sz="1800" b="1" dirty="0"/>
              <a:t>Alimentarius </a:t>
            </a:r>
            <a:r>
              <a:rPr lang="en-GB" sz="1800" b="1" dirty="0" smtClean="0"/>
              <a:t>adopts </a:t>
            </a:r>
            <a:r>
              <a:rPr lang="en-GB" sz="1800" b="1" dirty="0"/>
              <a:t>MRLs </a:t>
            </a:r>
            <a:r>
              <a:rPr lang="en-GB" sz="1800" dirty="0"/>
              <a:t>for </a:t>
            </a:r>
            <a:r>
              <a:rPr lang="en-GB" sz="1800" dirty="0" smtClean="0"/>
              <a:t>ractopamine</a:t>
            </a:r>
            <a:r>
              <a:rPr lang="en-GB" sz="1800" dirty="0"/>
              <a:t> </a:t>
            </a:r>
            <a:r>
              <a:rPr lang="en-GB" sz="1800" dirty="0" smtClean="0"/>
              <a:t>in meat through very unusual procedure: vote (69 </a:t>
            </a:r>
            <a:r>
              <a:rPr lang="en-GB" sz="1800" dirty="0"/>
              <a:t>vs. </a:t>
            </a:r>
            <a:r>
              <a:rPr lang="en-GB" sz="1800" dirty="0" smtClean="0"/>
              <a:t>67) whereas consensus normally the rule.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Zero </a:t>
            </a:r>
            <a:r>
              <a:rPr lang="en-GB" sz="1800" dirty="0"/>
              <a:t>tolerance </a:t>
            </a:r>
            <a:r>
              <a:rPr lang="en-GB" sz="1800" dirty="0" smtClean="0"/>
              <a:t>policy </a:t>
            </a:r>
            <a:r>
              <a:rPr lang="en-GB" sz="1800" dirty="0" smtClean="0">
                <a:hlinkClick r:id="rId2"/>
              </a:rPr>
              <a:t>reaffirmed</a:t>
            </a:r>
            <a:r>
              <a:rPr lang="en-GB" sz="1800" dirty="0" smtClean="0"/>
              <a:t> by EU and  Member States:</a:t>
            </a:r>
          </a:p>
          <a:p>
            <a:pPr marL="0" indent="0"/>
            <a:r>
              <a:rPr lang="en-GB" sz="1600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	 </a:t>
            </a:r>
            <a:r>
              <a:rPr lang="en-GB" sz="1600" b="1" i="1" dirty="0" smtClean="0">
                <a:solidFill>
                  <a:srgbClr val="0070C0"/>
                </a:solidFill>
              </a:rPr>
              <a:t>“[…] for standards to be universally 	applicable, they also need to be universally 	accepted</a:t>
            </a:r>
            <a:r>
              <a:rPr lang="en-GB" sz="1600" b="1" dirty="0" smtClean="0">
                <a:solidFill>
                  <a:srgbClr val="0070C0"/>
                </a:solidFill>
              </a:rPr>
              <a:t>” </a:t>
            </a:r>
            <a:endParaRPr lang="en-GB" sz="1600" b="1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GB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4C18-88EB-4CCD-AE78-701E4417AC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8" name="AutoShape 10" descr="data:image/jpeg;base64,/9j/4AAQSkZJRgABAQAAAQABAAD/2wCEAAkGBxISEBEQEhIUEBUOEhAWFxAQEBAUEA8QFRIYFhUSHxQYHyggHSYlGxYTITEhMSkrOjouFyAzPTMsNygtLisBCgoKBQUFDgUFDisZExkrKysrKysrKysrKysrKysrKysrKysrKysrKysrKysrKysrKysrKysrKysrKysrKysrK//AABEIAIYAhQMBIgACEQEDEQH/xAAbAAEAAwEBAQEAAAAAAAAAAAAAAwQFAgYBB//EADMQAAICAQIEAggFBQEAAAAAAAABAgMRBBIFITFBUWETFCIyUnGRsQZygZKhIyRDwuEl/8QAFAEBAAAAAAAAAAAAAAAAAAAAAP/EABQRAQAAAAAAAAAAAAAAAAAAAAD/2gAMAwEAAhEDEQA/AP3EAAAAAAAAAAADP43r3TVugt1lkoV1wfSVtj2xz5LnJ+UWB84nxiumUYPdZbNNxoqjvtmvix2WeW5tLzKXrXEZ84aeihdnffOyxrzhXFJfvZe4RwuNEZc3Oy17rbpe/dZjGW/BdEuiSSRoAeelquJV85afTahd1TfZVNLyjOLT+qLXCvxDVdN0tSouSy9PfHbZhdWu0l5ps1zN45wevU1qM/ZlBqVdseVlNi6TjLsBpAxvwzxGy2udd2PT6SbqtaWIzaScbUvCUWnjs8rsbIAAAAAAAAAAAAAAMXjb/uuHZ6esXfLf6pdt/jcbRnce4c76XCMtk4yhOuzGfR3VyUoSx3WVhrum0BooGVwXjCvUoSXor6cK3Tt+1W30kvii+ql3+eTVABgpcV4nCiClLLlN7YVR52XWdoRj3f2WW8JAZ2hj/wClrGujo0mfDfm3/XabxmcC0M64Tstw7tTP0lm33YPCjGpPuoxUY574b7mmAAAAAAAAAAKOus5qC7rL+XZAT+sLOFmXy6HXpl3TRDp4YJrYgSZKPEb5bqqoSUHc5Zswm4RjHMsJ8nLpjPm8PGH1XnnDOFJPDXWLwUOH8AUYyjZt/wAe30ClXtlWpL0uc53y3PL8OXMCHV8JjbfGu6UpyjW516mO2vU04klKO+tJYeVyx4p5JFw/X18q9ZVauy1elbml+eqcE/2mppNDGtykt0pTxmc5SnNpdFl9uvItAYkdJr58rNVRUu/q+ll6THlO2ySX7WWuH8Hrqk7PattksO+6W+1rwT6RXkkl5GiAAAAAAAAAAAAGbqF/Vfmo/Y0irrqHJbo+9Ht4rwAVyJHM85fxfY2nya7Pk1+hNRq7/elBKDeIyTy5+El5AbMF7S/X7For6WDxl8m+3giwAAAAAAAAAAAAAAAAAINZfsg5Yy+y8Wycj1CTi89Fz+WOYGD6g9TKNt8YwVbeFFYcl5t88fQnlxZOShUk1HHtPO3l2WDPlK/USxJ7IdoQTWV5vua2m0MYrkgL2mu3LmsPy6E5h8KtcdTdTJ56Tjn4JLp+jTX6G4AAAAAAAAAAAAAAAAAINc/6cl8XL68n/GScr6xeyvzICHTUpInkjmLwg7F4gYnEc163TW9rIyqfz96P+x6QxON0udFkl1p22R/NB5+2fqafD799UJ95RWfJ9wLAAAAAAAAAAAAAAAABDrPcl5LP0eSYi1K9iXmn9gIsewec/C8JKd6sbk43WdXnC3cv4PTS90ya69mrsj8cK5/xtf8AMWBrVwzGS+LK+qwc8O0apqjVHmo55vu28tklHR/MlAAAAAAAAAAAAAAAAAEWqfsv5r7olKvE7NtbfdtJfPIHMp8jHtt/vrW+kY1pfLbu+8mT0WPdFuLxlZ69MmZxS1+t2OPNewuz6RX/AED0+hsUk2vEsmTwuVijnGYv5JmqmB9AAAAAAAAAAAAAAAAIr6d2OeNrz8wAPjqfTK/b/wBOPUavgi/NxWQAJVTFLCXLw7fQ7QAH0AAAAAAAAA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12" descr="data:image/jpeg;base64,/9j/4AAQSkZJRgABAQAAAQABAAD/2wCEAAkGBxISEBEQEhIUEBUOEhAWFxAQEBAUEA8QFRIYFhUSHxQYHyggHSYlGxYTITEhMSkrOjouFyAzPTMsNygtLisBCgoKBQUFDgUFDisZExkrKysrKysrKysrKysrKysrKysrKysrKysrKysrKysrKysrKysrKysrKysrKysrKysrK//AABEIAIYAhQMBIgACEQEDEQH/xAAbAAEAAwEBAQEAAAAAAAAAAAAAAwQFAgYBB//EADMQAAICAQIEAggFBQEAAAAAAAABAgMRBBIFITFBUWETFCIyUnGRsQZygZKhIyRDwuEl/8QAFAEBAAAAAAAAAAAAAAAAAAAAAP/EABQRAQAAAAAAAAAAAAAAAAAAAAD/2gAMAwEAAhEDEQA/AP3EAAAAAAAAAAADP43r3TVugt1lkoV1wfSVtj2xz5LnJ+UWB84nxiumUYPdZbNNxoqjvtmvix2WeW5tLzKXrXEZ84aeihdnffOyxrzhXFJfvZe4RwuNEZc3Oy17rbpe/dZjGW/BdEuiSSRoAeelquJV85afTahd1TfZVNLyjOLT+qLXCvxDVdN0tSouSy9PfHbZhdWu0l5ps1zN45wevU1qM/ZlBqVdseVlNi6TjLsBpAxvwzxGy2udd2PT6SbqtaWIzaScbUvCUWnjs8rsbIAAAAAAAAAAAAAAMXjb/uuHZ6esXfLf6pdt/jcbRnce4c76XCMtk4yhOuzGfR3VyUoSx3WVhrum0BooGVwXjCvUoSXor6cK3Tt+1W30kvii+ql3+eTVABgpcV4nCiClLLlN7YVR52XWdoRj3f2WW8JAZ2hj/wClrGujo0mfDfm3/XabxmcC0M64Tstw7tTP0lm33YPCjGpPuoxUY574b7mmAAAAAAAAAAKOus5qC7rL+XZAT+sLOFmXy6HXpl3TRDp4YJrYgSZKPEb5bqqoSUHc5Zswm4RjHMsJ8nLpjPm8PGH1XnnDOFJPDXWLwUOH8AUYyjZt/wAe30ClXtlWpL0uc53y3PL8OXMCHV8JjbfGu6UpyjW516mO2vU04klKO+tJYeVyx4p5JFw/X18q9ZVauy1elbml+eqcE/2mppNDGtykt0pTxmc5SnNpdFl9uvItAYkdJr58rNVRUu/q+ll6THlO2ySX7WWuH8Hrqk7PattksO+6W+1rwT6RXkkl5GiAAAAAAAAAAAAGbqF/Vfmo/Y0irrqHJbo+9Ht4rwAVyJHM85fxfY2nya7Pk1+hNRq7/elBKDeIyTy5+El5AbMF7S/X7For6WDxl8m+3giwAAAAAAAAAAAAAAAAAINZfsg5Yy+y8Wycj1CTi89Fz+WOYGD6g9TKNt8YwVbeFFYcl5t88fQnlxZOShUk1HHtPO3l2WDPlK/USxJ7IdoQTWV5vua2m0MYrkgL2mu3LmsPy6E5h8KtcdTdTJ56Tjn4JLp+jTX6G4AAAAAAAAAAAAAAAAAINc/6cl8XL68n/GScr6xeyvzICHTUpInkjmLwg7F4gYnEc163TW9rIyqfz96P+x6QxON0udFkl1p22R/NB5+2fqafD799UJ95RWfJ9wLAAAAAAAAAAAAAAAABDrPcl5LP0eSYi1K9iXmn9gIsewec/C8JKd6sbk43WdXnC3cv4PTS90ya69mrsj8cK5/xtf8AMWBrVwzGS+LK+qwc8O0apqjVHmo55vu28tklHR/MlAAAAAAAAAAAAAAAAAEWqfsv5r7olKvE7NtbfdtJfPIHMp8jHtt/vrW+kY1pfLbu+8mT0WPdFuLxlZ69MmZxS1+t2OPNewuz6RX/AED0+hsUk2vEsmTwuVijnGYv5JmqmB9AAAAAAAAAAAAAAAAIr6d2OeNrz8wAPjqfTK/b/wBOPUavgi/NxWQAJVTFLCXLw7fQ7QAH0AAAAAAAAA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3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A few examples (2) – GMOs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1499570"/>
            <a:ext cx="6142038" cy="495376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EU consumers </a:t>
            </a:r>
            <a:r>
              <a:rPr lang="en-GB" sz="1800" dirty="0"/>
              <a:t>informed of the presence of GMOs in foodstuff thanks to </a:t>
            </a:r>
            <a:r>
              <a:rPr lang="en-GB" sz="1800" b="1" dirty="0" smtClean="0"/>
              <a:t>mandatory labelling</a:t>
            </a:r>
            <a:r>
              <a:rPr lang="en-GB" sz="1800" dirty="0" smtClean="0"/>
              <a:t>.</a:t>
            </a:r>
          </a:p>
          <a:p>
            <a:pPr marL="0" indent="0"/>
            <a:r>
              <a:rPr lang="en-GB" sz="1800" dirty="0" smtClean="0"/>
              <a:t> </a:t>
            </a:r>
            <a:endParaRPr lang="en-GB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cs typeface="ＭＳ Ｐゴシック" charset="0"/>
              </a:rPr>
              <a:t>It took </a:t>
            </a:r>
            <a:r>
              <a:rPr lang="en-GB" sz="1800" b="1" dirty="0" smtClean="0">
                <a:cs typeface="ＭＳ Ｐゴシック" charset="0"/>
              </a:rPr>
              <a:t>two decades </a:t>
            </a:r>
            <a:r>
              <a:rPr lang="en-GB" sz="1800" dirty="0" smtClean="0">
                <a:cs typeface="ＭＳ Ｐゴシック" charset="0"/>
              </a:rPr>
              <a:t>to Codex to adopt guidelines </a:t>
            </a:r>
            <a:r>
              <a:rPr lang="en-GB" sz="1800" b="1" dirty="0" smtClean="0">
                <a:cs typeface="ＭＳ Ｐゴシック" charset="0"/>
              </a:rPr>
              <a:t>recognising countries’ right to impose GM food labelling </a:t>
            </a:r>
            <a:r>
              <a:rPr lang="en-GB" sz="1800" dirty="0" smtClean="0">
                <a:cs typeface="ＭＳ Ｐゴシック" charset="0"/>
              </a:rPr>
              <a:t>without running the risk of a WTO challenge.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sz="1800" dirty="0" smtClean="0">
              <a:cs typeface="ＭＳ Ｐゴシック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cs typeface="ＭＳ Ｐゴシック" charset="0"/>
              </a:rPr>
              <a:t>EU has </a:t>
            </a:r>
            <a:r>
              <a:rPr lang="en-GB" sz="1800" b="1" dirty="0" smtClean="0">
                <a:cs typeface="ＭＳ Ｐゴシック" charset="0"/>
              </a:rPr>
              <a:t>zero tolerance policy for unauthorised GMO food</a:t>
            </a:r>
            <a:r>
              <a:rPr lang="en-GB" sz="1800" dirty="0" smtClean="0">
                <a:cs typeface="ＭＳ Ｐゴシック" charset="0"/>
              </a:rPr>
              <a:t> on its territory. It is argued it creates trade disruptions.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GB" sz="1600" dirty="0" smtClean="0">
                <a:cs typeface="ＭＳ Ｐゴシック" charset="0"/>
              </a:rPr>
              <a:t>Pressure on the EU to adopt a 0.1% tolerance to address the Low Level Presence of unapproved GMOs in food shipments.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GB" sz="1600" dirty="0" smtClean="0">
                <a:cs typeface="ＭＳ Ｐゴシック" charset="0"/>
              </a:rPr>
              <a:t>Consumers firmly attached to EU approval system for GMOs and zero tolerance policy.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4C18-88EB-4CCD-AE78-701E4417AC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8" name="AutoShape 10" descr="data:image/jpeg;base64,/9j/4AAQSkZJRgABAQAAAQABAAD/2wCEAAkGBxISEBEQEhIUEBUOEhAWFxAQEBAUEA8QFRIYFhUSHxQYHyggHSYlGxYTITEhMSkrOjouFyAzPTMsNygtLisBCgoKBQUFDgUFDisZExkrKysrKysrKysrKysrKysrKysrKysrKysrKysrKysrKysrKysrKysrKysrKysrKysrK//AABEIAIYAhQMBIgACEQEDEQH/xAAbAAEAAwEBAQEAAAAAAAAAAAAAAwQFAgYBB//EADMQAAICAQIEAggFBQEAAAAAAAABAgMRBBIFITFBUWETFCIyUnGRsQZygZKhIyRDwuEl/8QAFAEBAAAAAAAAAAAAAAAAAAAAAP/EABQRAQAAAAAAAAAAAAAAAAAAAAD/2gAMAwEAAhEDEQA/AP3EAAAAAAAAAAADP43r3TVugt1lkoV1wfSVtj2xz5LnJ+UWB84nxiumUYPdZbNNxoqjvtmvix2WeW5tLzKXrXEZ84aeihdnffOyxrzhXFJfvZe4RwuNEZc3Oy17rbpe/dZjGW/BdEuiSSRoAeelquJV85afTahd1TfZVNLyjOLT+qLXCvxDVdN0tSouSy9PfHbZhdWu0l5ps1zN45wevU1qM/ZlBqVdseVlNi6TjLsBpAxvwzxGy2udd2PT6SbqtaWIzaScbUvCUWnjs8rsbIAAAAAAAAAAAAAAMXjb/uuHZ6esXfLf6pdt/jcbRnce4c76XCMtk4yhOuzGfR3VyUoSx3WVhrum0BooGVwXjCvUoSXor6cK3Tt+1W30kvii+ql3+eTVABgpcV4nCiClLLlN7YVR52XWdoRj3f2WW8JAZ2hj/wClrGujo0mfDfm3/XabxmcC0M64Tstw7tTP0lm33YPCjGpPuoxUY574b7mmAAAAAAAAAAKOus5qC7rL+XZAT+sLOFmXy6HXpl3TRDp4YJrYgSZKPEb5bqqoSUHc5Zswm4RjHMsJ8nLpjPm8PGH1XnnDOFJPDXWLwUOH8AUYyjZt/wAe30ClXtlWpL0uc53y3PL8OXMCHV8JjbfGu6UpyjW516mO2vU04klKO+tJYeVyx4p5JFw/X18q9ZVauy1elbml+eqcE/2mppNDGtykt0pTxmc5SnNpdFl9uvItAYkdJr58rNVRUu/q+ll6THlO2ySX7WWuH8Hrqk7PattksO+6W+1rwT6RXkkl5GiAAAAAAAAAAAAGbqF/Vfmo/Y0irrqHJbo+9Ht4rwAVyJHM85fxfY2nya7Pk1+hNRq7/elBKDeIyTy5+El5AbMF7S/X7For6WDxl8m+3giwAAAAAAAAAAAAAAAAAINZfsg5Yy+y8Wycj1CTi89Fz+WOYGD6g9TKNt8YwVbeFFYcl5t88fQnlxZOShUk1HHtPO3l2WDPlK/USxJ7IdoQTWV5vua2m0MYrkgL2mu3LmsPy6E5h8KtcdTdTJ56Tjn4JLp+jTX6G4AAAAAAAAAAAAAAAAAINc/6cl8XL68n/GScr6xeyvzICHTUpInkjmLwg7F4gYnEc163TW9rIyqfz96P+x6QxON0udFkl1p22R/NB5+2fqafD799UJ95RWfJ9wLAAAAAAAAAAAAAAAABDrPcl5LP0eSYi1K9iXmn9gIsewec/C8JKd6sbk43WdXnC3cv4PTS90ya69mrsj8cK5/xtf8AMWBrVwzGS+LK+qwc8O0apqjVHmo55vu28tklHR/MlAAAAAAAAAAAAAAAAAEWqfsv5r7olKvE7NtbfdtJfPIHMp8jHtt/vrW+kY1pfLbu+8mT0WPdFuLxlZ69MmZxS1+t2OPNewuz6RX/AED0+hsUk2vEsmTwuVijnGYv5JmqmB9AAAAAAAAAAAAAAAAIr6d2OeNrz8wAPjqfTK/b/wBOPUavgi/NxWQAJVTFLCXLw7fQ7QAH0AAAAAAAAA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12" descr="data:image/jpeg;base64,/9j/4AAQSkZJRgABAQAAAQABAAD/2wCEAAkGBxISEBEQEhIUEBUOEhAWFxAQEBAUEA8QFRIYFhUSHxQYHyggHSYlGxYTITEhMSkrOjouFyAzPTMsNygtLisBCgoKBQUFDgUFDisZExkrKysrKysrKysrKysrKysrKysrKysrKysrKysrKysrKysrKysrKysrKysrKysrKysrK//AABEIAIYAhQMBIgACEQEDEQH/xAAbAAEAAwEBAQEAAAAAAAAAAAAAAwQFAgYBB//EADMQAAICAQIEAggFBQEAAAAAAAABAgMRBBIFITFBUWETFCIyUnGRsQZygZKhIyRDwuEl/8QAFAEBAAAAAAAAAAAAAAAAAAAAAP/EABQRAQAAAAAAAAAAAAAAAAAAAAD/2gAMAwEAAhEDEQA/AP3EAAAAAAAAAAADP43r3TVugt1lkoV1wfSVtj2xz5LnJ+UWB84nxiumUYPdZbNNxoqjvtmvix2WeW5tLzKXrXEZ84aeihdnffOyxrzhXFJfvZe4RwuNEZc3Oy17rbpe/dZjGW/BdEuiSSRoAeelquJV85afTahd1TfZVNLyjOLT+qLXCvxDVdN0tSouSy9PfHbZhdWu0l5ps1zN45wevU1qM/ZlBqVdseVlNi6TjLsBpAxvwzxGy2udd2PT6SbqtaWIzaScbUvCUWnjs8rsbIAAAAAAAAAAAAAAMXjb/uuHZ6esXfLf6pdt/jcbRnce4c76XCMtk4yhOuzGfR3VyUoSx3WVhrum0BooGVwXjCvUoSXor6cK3Tt+1W30kvii+ql3+eTVABgpcV4nCiClLLlN7YVR52XWdoRj3f2WW8JAZ2hj/wClrGujo0mfDfm3/XabxmcC0M64Tstw7tTP0lm33YPCjGpPuoxUY574b7mmAAAAAAAAAAKOus5qC7rL+XZAT+sLOFmXy6HXpl3TRDp4YJrYgSZKPEb5bqqoSUHc5Zswm4RjHMsJ8nLpjPm8PGH1XnnDOFJPDXWLwUOH8AUYyjZt/wAe30ClXtlWpL0uc53y3PL8OXMCHV8JjbfGu6UpyjW516mO2vU04klKO+tJYeVyx4p5JFw/X18q9ZVauy1elbml+eqcE/2mppNDGtykt0pTxmc5SnNpdFl9uvItAYkdJr58rNVRUu/q+ll6THlO2ySX7WWuH8Hrqk7PattksO+6W+1rwT6RXkkl5GiAAAAAAAAAAAAGbqF/Vfmo/Y0irrqHJbo+9Ht4rwAVyJHM85fxfY2nya7Pk1+hNRq7/elBKDeIyTy5+El5AbMF7S/X7For6WDxl8m+3giwAAAAAAAAAAAAAAAAAINZfsg5Yy+y8Wycj1CTi89Fz+WOYGD6g9TKNt8YwVbeFFYcl5t88fQnlxZOShUk1HHtPO3l2WDPlK/USxJ7IdoQTWV5vua2m0MYrkgL2mu3LmsPy6E5h8KtcdTdTJ56Tjn4JLp+jTX6G4AAAAAAAAAAAAAAAAAINc/6cl8XL68n/GScr6xeyvzICHTUpInkjmLwg7F4gYnEc163TW9rIyqfz96P+x6QxON0udFkl1p22R/NB5+2fqafD799UJ95RWfJ9wLAAAAAAAAAAAAAAAABDrPcl5LP0eSYi1K9iXmn9gIsewec/C8JKd6sbk43WdXnC3cv4PTS90ya69mrsj8cK5/xtf8AMWBrVwzGS+LK+qwc8O0apqjVHmo55vu28tklHR/MlAAAAAAAAAAAAAAAAAEWqfsv5r7olKvE7NtbfdtJfPIHMp8jHtt/vrW+kY1pfLbu+8mT0WPdFuLxlZ69MmZxS1+t2OPNewuz6RX/AED0+hsUk2vEsmTwuVijnGYv5JmqmB9AAAAAAAAAAAAAAAAIr6d2OeNrz8wAPjqfTK/b/wBOPUavgi/NxWQAJVTFLCXLw7fQ7QAH0AAAAAAAAA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https://encrypted-tbn0.gstatic.com/images?q=tbn:ANd9GcRORu9Ssli-6ku-tQFjvU60GdHV5LX9dZObkexVVeg8rNZfTt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54" y="2420888"/>
            <a:ext cx="23622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44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A few examples (3) – Sweeteners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1499570"/>
            <a:ext cx="6142038" cy="50977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EU permits sweeteners in foods which are: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b="1" dirty="0" smtClean="0"/>
              <a:t>Reduced (at least by 30%) in calories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600" b="1" dirty="0" smtClean="0"/>
              <a:t>With no sugars added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cs typeface="ＭＳ Ｐゴシック" charset="0"/>
              </a:rPr>
              <a:t>This is to ensure that use of sweeteners brings </a:t>
            </a:r>
            <a:r>
              <a:rPr lang="en-GB" sz="1800" b="1" dirty="0" smtClean="0">
                <a:cs typeface="ＭＳ Ｐゴシック" charset="0"/>
              </a:rPr>
              <a:t>real benefits </a:t>
            </a:r>
            <a:r>
              <a:rPr lang="en-GB" sz="1800" dirty="0" smtClean="0">
                <a:cs typeface="ＭＳ Ｐゴシック" charset="0"/>
              </a:rPr>
              <a:t>to and </a:t>
            </a:r>
            <a:r>
              <a:rPr lang="en-GB" sz="1800" b="1" dirty="0" smtClean="0">
                <a:cs typeface="ＭＳ Ｐゴシック" charset="0"/>
              </a:rPr>
              <a:t>does not mislead </a:t>
            </a:r>
            <a:r>
              <a:rPr lang="en-GB" sz="1800" dirty="0" smtClean="0">
                <a:cs typeface="ＭＳ Ｐゴシック" charset="0"/>
              </a:rPr>
              <a:t>consumers (i.e. significant energy reduction while not encouraging ‘sweet tooth’).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sz="1800" dirty="0" smtClean="0">
              <a:cs typeface="ＭＳ Ｐゴシック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cs typeface="ＭＳ Ｐゴシック" charset="0"/>
              </a:rPr>
              <a:t>Other countries have different rules (often no particular restrictions). For many years, </a:t>
            </a:r>
            <a:r>
              <a:rPr lang="en-GB" sz="1800" b="1" dirty="0" smtClean="0">
                <a:cs typeface="ＭＳ Ｐゴシック" charset="0"/>
              </a:rPr>
              <a:t>countries’ diverging positions recognised </a:t>
            </a:r>
            <a:r>
              <a:rPr lang="en-GB" sz="1800" dirty="0" smtClean="0">
                <a:cs typeface="ＭＳ Ｐゴシック" charset="0"/>
              </a:rPr>
              <a:t>by means of a footnote* in the Codex General Standard for Food Additives. But now </a:t>
            </a:r>
            <a:r>
              <a:rPr lang="en-GB" sz="1800" b="1" dirty="0" smtClean="0">
                <a:cs typeface="ＭＳ Ｐゴシック" charset="0"/>
              </a:rPr>
              <a:t>called into question as a ‘barrier to trade’</a:t>
            </a:r>
            <a:r>
              <a:rPr lang="en-GB" sz="1800" dirty="0" smtClean="0">
                <a:cs typeface="ＭＳ Ｐゴシック" charset="0"/>
              </a:rPr>
              <a:t>.</a:t>
            </a:r>
          </a:p>
          <a:p>
            <a:pPr marL="0" lvl="1" indent="0">
              <a:buNone/>
            </a:pPr>
            <a:r>
              <a:rPr lang="en-GB" dirty="0" smtClean="0">
                <a:cs typeface="ＭＳ Ｐゴシック" charset="0"/>
              </a:rPr>
              <a:t>*</a:t>
            </a:r>
            <a:r>
              <a:rPr lang="en-GB" dirty="0">
                <a:cs typeface="ＭＳ Ｐゴシック" charset="0"/>
              </a:rPr>
              <a:t>N</a:t>
            </a:r>
            <a:r>
              <a:rPr lang="en-GB" dirty="0" smtClean="0">
                <a:cs typeface="ＭＳ Ｐゴシック" charset="0"/>
              </a:rPr>
              <a:t>ote 161 making conditions of use for sweeteners subject to national legislation (i.e. no harmonised international standards)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4C18-88EB-4CCD-AE78-701E4417AC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8" name="AutoShape 10" descr="data:image/jpeg;base64,/9j/4AAQSkZJRgABAQAAAQABAAD/2wCEAAkGBxISEBEQEhIUEBUOEhAWFxAQEBAUEA8QFRIYFhUSHxQYHyggHSYlGxYTITEhMSkrOjouFyAzPTMsNygtLisBCgoKBQUFDgUFDisZExkrKysrKysrKysrKysrKysrKysrKysrKysrKysrKysrKysrKysrKysrKysrKysrKysrK//AABEIAIYAhQMBIgACEQEDEQH/xAAbAAEAAwEBAQEAAAAAAAAAAAAAAwQFAgYBB//EADMQAAICAQIEAggFBQEAAAAAAAABAgMRBBIFITFBUWETFCIyUnGRsQZygZKhIyRDwuEl/8QAFAEBAAAAAAAAAAAAAAAAAAAAAP/EABQRAQAAAAAAAAAAAAAAAAAAAAD/2gAMAwEAAhEDEQA/AP3EAAAAAAAAAAADP43r3TVugt1lkoV1wfSVtj2xz5LnJ+UWB84nxiumUYPdZbNNxoqjvtmvix2WeW5tLzKXrXEZ84aeihdnffOyxrzhXFJfvZe4RwuNEZc3Oy17rbpe/dZjGW/BdEuiSSRoAeelquJV85afTahd1TfZVNLyjOLT+qLXCvxDVdN0tSouSy9PfHbZhdWu0l5ps1zN45wevU1qM/ZlBqVdseVlNi6TjLsBpAxvwzxGy2udd2PT6SbqtaWIzaScbUvCUWnjs8rsbIAAAAAAAAAAAAAAMXjb/uuHZ6esXfLf6pdt/jcbRnce4c76XCMtk4yhOuzGfR3VyUoSx3WVhrum0BooGVwXjCvUoSXor6cK3Tt+1W30kvii+ql3+eTVABgpcV4nCiClLLlN7YVR52XWdoRj3f2WW8JAZ2hj/wClrGujo0mfDfm3/XabxmcC0M64Tstw7tTP0lm33YPCjGpPuoxUY574b7mmAAAAAAAAAAKOus5qC7rL+XZAT+sLOFmXy6HXpl3TRDp4YJrYgSZKPEb5bqqoSUHc5Zswm4RjHMsJ8nLpjPm8PGH1XnnDOFJPDXWLwUOH8AUYyjZt/wAe30ClXtlWpL0uc53y3PL8OXMCHV8JjbfGu6UpyjW516mO2vU04klKO+tJYeVyx4p5JFw/X18q9ZVauy1elbml+eqcE/2mppNDGtykt0pTxmc5SnNpdFl9uvItAYkdJr58rNVRUu/q+ll6THlO2ySX7WWuH8Hrqk7PattksO+6W+1rwT6RXkkl5GiAAAAAAAAAAAAGbqF/Vfmo/Y0irrqHJbo+9Ht4rwAVyJHM85fxfY2nya7Pk1+hNRq7/elBKDeIyTy5+El5AbMF7S/X7For6WDxl8m+3giwAAAAAAAAAAAAAAAAAINZfsg5Yy+y8Wycj1CTi89Fz+WOYGD6g9TKNt8YwVbeFFYcl5t88fQnlxZOShUk1HHtPO3l2WDPlK/USxJ7IdoQTWV5vua2m0MYrkgL2mu3LmsPy6E5h8KtcdTdTJ56Tjn4JLp+jTX6G4AAAAAAAAAAAAAAAAAINc/6cl8XL68n/GScr6xeyvzICHTUpInkjmLwg7F4gYnEc163TW9rIyqfz96P+x6QxON0udFkl1p22R/NB5+2fqafD799UJ95RWfJ9wLAAAAAAAAAAAAAAAABDrPcl5LP0eSYi1K9iXmn9gIsewec/C8JKd6sbk43WdXnC3cv4PTS90ya69mrsj8cK5/xtf8AMWBrVwzGS+LK+qwc8O0apqjVHmo55vu28tklHR/MlAAAAAAAAAAAAAAAAAEWqfsv5r7olKvE7NtbfdtJfPIHMp8jHtt/vrW+kY1pfLbu+8mT0WPdFuLxlZ69MmZxS1+t2OPNewuz6RX/AED0+hsUk2vEsmTwuVijnGYv5JmqmB9AAAAAAAAAAAAAAAAIr6d2OeNrz8wAPjqfTK/b/wBOPUavgi/NxWQAJVTFLCXLw7fQ7QAH0AAAAAAAAA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12" descr="data:image/jpeg;base64,/9j/4AAQSkZJRgABAQAAAQABAAD/2wCEAAkGBxISEBEQEhIUEBUOEhAWFxAQEBAUEA8QFRIYFhUSHxQYHyggHSYlGxYTITEhMSkrOjouFyAzPTMsNygtLisBCgoKBQUFDgUFDisZExkrKysrKysrKysrKysrKysrKysrKysrKysrKysrKysrKysrKysrKysrKysrKysrKysrK//AABEIAIYAhQMBIgACEQEDEQH/xAAbAAEAAwEBAQEAAAAAAAAAAAAAAwQFAgYBB//EADMQAAICAQIEAggFBQEAAAAAAAABAgMRBBIFITFBUWETFCIyUnGRsQZygZKhIyRDwuEl/8QAFAEBAAAAAAAAAAAAAAAAAAAAAP/EABQRAQAAAAAAAAAAAAAAAAAAAAD/2gAMAwEAAhEDEQA/AP3EAAAAAAAAAAADP43r3TVugt1lkoV1wfSVtj2xz5LnJ+UWB84nxiumUYPdZbNNxoqjvtmvix2WeW5tLzKXrXEZ84aeihdnffOyxrzhXFJfvZe4RwuNEZc3Oy17rbpe/dZjGW/BdEuiSSRoAeelquJV85afTahd1TfZVNLyjOLT+qLXCvxDVdN0tSouSy9PfHbZhdWu0l5ps1zN45wevU1qM/ZlBqVdseVlNi6TjLsBpAxvwzxGy2udd2PT6SbqtaWIzaScbUvCUWnjs8rsbIAAAAAAAAAAAAAAMXjb/uuHZ6esXfLf6pdt/jcbRnce4c76XCMtk4yhOuzGfR3VyUoSx3WVhrum0BooGVwXjCvUoSXor6cK3Tt+1W30kvii+ql3+eTVABgpcV4nCiClLLlN7YVR52XWdoRj3f2WW8JAZ2hj/wClrGujo0mfDfm3/XabxmcC0M64Tstw7tTP0lm33YPCjGpPuoxUY574b7mmAAAAAAAAAAKOus5qC7rL+XZAT+sLOFmXy6HXpl3TRDp4YJrYgSZKPEb5bqqoSUHc5Zswm4RjHMsJ8nLpjPm8PGH1XnnDOFJPDXWLwUOH8AUYyjZt/wAe30ClXtlWpL0uc53y3PL8OXMCHV8JjbfGu6UpyjW516mO2vU04klKO+tJYeVyx4p5JFw/X18q9ZVauy1elbml+eqcE/2mppNDGtykt0pTxmc5SnNpdFl9uvItAYkdJr58rNVRUu/q+ll6THlO2ySX7WWuH8Hrqk7PattksO+6W+1rwT6RXkkl5GiAAAAAAAAAAAAGbqF/Vfmo/Y0irrqHJbo+9Ht4rwAVyJHM85fxfY2nya7Pk1+hNRq7/elBKDeIyTy5+El5AbMF7S/X7For6WDxl8m+3giwAAAAAAAAAAAAAAAAAINZfsg5Yy+y8Wycj1CTi89Fz+WOYGD6g9TKNt8YwVbeFFYcl5t88fQnlxZOShUk1HHtPO3l2WDPlK/USxJ7IdoQTWV5vua2m0MYrkgL2mu3LmsPy6E5h8KtcdTdTJ56Tjn4JLp+jTX6G4AAAAAAAAAAAAAAAAAINc/6cl8XL68n/GScr6xeyvzICHTUpInkjmLwg7F4gYnEc163TW9rIyqfz96P+x6QxON0udFkl1p22R/NB5+2fqafD799UJ95RWfJ9wLAAAAAAAAAAAAAAAABDrPcl5LP0eSYi1K9iXmn9gIsewec/C8JKd6sbk43WdXnC3cv4PTS90ya69mrsj8cK5/xtf8AMWBrVwzGS+LK+qwc8O0apqjVHmo55vu28tklHR/MlAAAAAAAAAAAAAAAAAEWqfsv5r7olKvE7NtbfdtJfPIHMp8jHtt/vrW+kY1pfLbu+8mT0WPdFuLxlZ69MmZxS1+t2OPNewuz6RX/AED0+hsUk2vEsmTwuVijnGYv5JmqmB9AAAAAAAAAAAAAAAAIr6d2OeNrz8wAPjqfTK/b/wBOPUavgi/NxWQAJVTFLCXLw7fQ7QAH0AAAAAAAAA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84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GB" sz="2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Consumers and trade: common interests?</a:t>
            </a:r>
          </a:p>
          <a:p>
            <a:pPr>
              <a:buAutoNum type="arabicPeriod"/>
            </a:pPr>
            <a:endParaRPr lang="en-GB" sz="2200" b="1" dirty="0" smtClean="0">
              <a:solidFill>
                <a:srgbClr val="003F6F"/>
              </a:solidFill>
            </a:endParaRPr>
          </a:p>
          <a:p>
            <a:pPr>
              <a:buAutoNum type="arabicPeriod"/>
            </a:pPr>
            <a:endParaRPr lang="en-GB" sz="2200" b="1" dirty="0" smtClean="0">
              <a:solidFill>
                <a:srgbClr val="003F6F"/>
              </a:solidFill>
            </a:endParaRPr>
          </a:p>
          <a:p>
            <a:pPr>
              <a:buAutoNum type="arabicPeriod"/>
            </a:pPr>
            <a:r>
              <a:rPr lang="en-GB" sz="2200" b="1" dirty="0" smtClean="0">
                <a:solidFill>
                  <a:srgbClr val="003F6F"/>
                </a:solidFill>
              </a:rPr>
              <a:t> The crux of the problem</a:t>
            </a:r>
          </a:p>
          <a:p>
            <a:pPr>
              <a:buAutoNum type="arabicPeriod"/>
            </a:pPr>
            <a:endParaRPr lang="en-GB" sz="22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AutoNum type="arabicPeriod"/>
            </a:pPr>
            <a:endParaRPr lang="en-GB" sz="22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AutoNum type="arabicPeriod"/>
            </a:pPr>
            <a:r>
              <a:rPr lang="en-GB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BEUC recommendations</a:t>
            </a:r>
          </a:p>
          <a:p>
            <a:pPr>
              <a:buAutoNum type="arabicPeriod"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4C18-88EB-4CCD-AE78-701E4417AC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	Different approaches to food 								risk analysis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4C18-88EB-4CCD-AE78-701E4417AC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8" name="AutoShape 10" descr="data:image/jpeg;base64,/9j/4AAQSkZJRgABAQAAAQABAAD/2wCEAAkGBxISEBEQEhIUEBUOEhAWFxAQEBAUEA8QFRIYFhUSHxQYHyggHSYlGxYTITEhMSkrOjouFyAzPTMsNygtLisBCgoKBQUFDgUFDisZExkrKysrKysrKysrKysrKysrKysrKysrKysrKysrKysrKysrKysrKysrKysrKysrKysrK//AABEIAIYAhQMBIgACEQEDEQH/xAAbAAEAAwEBAQEAAAAAAAAAAAAAAwQFAgYBB//EADMQAAICAQIEAggFBQEAAAAAAAABAgMRBBIFITFBUWETFCIyUnGRsQZygZKhIyRDwuEl/8QAFAEBAAAAAAAAAAAAAAAAAAAAAP/EABQRAQAAAAAAAAAAAAAAAAAAAAD/2gAMAwEAAhEDEQA/AP3EAAAAAAAAAAADP43r3TVugt1lkoV1wfSVtj2xz5LnJ+UWB84nxiumUYPdZbNNxoqjvtmvix2WeW5tLzKXrXEZ84aeihdnffOyxrzhXFJfvZe4RwuNEZc3Oy17rbpe/dZjGW/BdEuiSSRoAeelquJV85afTahd1TfZVNLyjOLT+qLXCvxDVdN0tSouSy9PfHbZhdWu0l5ps1zN45wevU1qM/ZlBqVdseVlNi6TjLsBpAxvwzxGy2udd2PT6SbqtaWIzaScbUvCUWnjs8rsbIAAAAAAAAAAAAAAMXjb/uuHZ6esXfLf6pdt/jcbRnce4c76XCMtk4yhOuzGfR3VyUoSx3WVhrum0BooGVwXjCvUoSXor6cK3Tt+1W30kvii+ql3+eTVABgpcV4nCiClLLlN7YVR52XWdoRj3f2WW8JAZ2hj/wClrGujo0mfDfm3/XabxmcC0M64Tstw7tTP0lm33YPCjGpPuoxUY574b7mmAAAAAAAAAAKOus5qC7rL+XZAT+sLOFmXy6HXpl3TRDp4YJrYgSZKPEb5bqqoSUHc5Zswm4RjHMsJ8nLpjPm8PGH1XnnDOFJPDXWLwUOH8AUYyjZt/wAe30ClXtlWpL0uc53y3PL8OXMCHV8JjbfGu6UpyjW516mO2vU04klKO+tJYeVyx4p5JFw/X18q9ZVauy1elbml+eqcE/2mppNDGtykt0pTxmc5SnNpdFl9uvItAYkdJr58rNVRUu/q+ll6THlO2ySX7WWuH8Hrqk7PattksO+6W+1rwT6RXkkl5GiAAAAAAAAAAAAGbqF/Vfmo/Y0irrqHJbo+9Ht4rwAVyJHM85fxfY2nya7Pk1+hNRq7/elBKDeIyTy5+El5AbMF7S/X7For6WDxl8m+3giwAAAAAAAAAAAAAAAAAINZfsg5Yy+y8Wycj1CTi89Fz+WOYGD6g9TKNt8YwVbeFFYcl5t88fQnlxZOShUk1HHtPO3l2WDPlK/USxJ7IdoQTWV5vua2m0MYrkgL2mu3LmsPy6E5h8KtcdTdTJ56Tjn4JLp+jTX6G4AAAAAAAAAAAAAAAAAINc/6cl8XL68n/GScr6xeyvzICHTUpInkjmLwg7F4gYnEc163TW9rIyqfz96P+x6QxON0udFkl1p22R/NB5+2fqafD799UJ95RWfJ9wLAAAAAAAAAAAAAAAABDrPcl5LP0eSYi1K9iXmn9gIsewec/C8JKd6sbk43WdXnC3cv4PTS90ya69mrsj8cK5/xtf8AMWBrVwzGS+LK+qwc8O0apqjVHmo55vu28tklHR/MlAAAAAAAAAAAAAAAAAEWqfsv5r7olKvE7NtbfdtJfPIHMp8jHtt/vrW+kY1pfLbu+8mT0WPdFuLxlZ69MmZxS1+t2OPNewuz6RX/AED0+hsUk2vEsmTwuVijnGYv5JmqmB9AAAAAAAAAAAAAAAAIr6d2OeNrz8wAPjqfTK/b/wBOPUavgi/NxWQAJVTFLCXLw7fQ7QAH0AAAAAAAAA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12" descr="data:image/jpeg;base64,/9j/4AAQSkZJRgABAQAAAQABAAD/2wCEAAkGBxISEBEQEhIUEBUOEhAWFxAQEBAUEA8QFRIYFhUSHxQYHyggHSYlGxYTITEhMSkrOjouFyAzPTMsNygtLisBCgoKBQUFDgUFDisZExkrKysrKysrKysrKysrKysrKysrKysrKysrKysrKysrKysrKysrKysrKysrKysrKysrK//AABEIAIYAhQMBIgACEQEDEQH/xAAbAAEAAwEBAQEAAAAAAAAAAAAAAwQFAgYBB//EADMQAAICAQIEAggFBQEAAAAAAAABAgMRBBIFITFBUWETFCIyUnGRsQZygZKhIyRDwuEl/8QAFAEBAAAAAAAAAAAAAAAAAAAAAP/EABQRAQAAAAAAAAAAAAAAAAAAAAD/2gAMAwEAAhEDEQA/AP3EAAAAAAAAAAADP43r3TVugt1lkoV1wfSVtj2xz5LnJ+UWB84nxiumUYPdZbNNxoqjvtmvix2WeW5tLzKXrXEZ84aeihdnffOyxrzhXFJfvZe4RwuNEZc3Oy17rbpe/dZjGW/BdEuiSSRoAeelquJV85afTahd1TfZVNLyjOLT+qLXCvxDVdN0tSouSy9PfHbZhdWu0l5ps1zN45wevU1qM/ZlBqVdseVlNi6TjLsBpAxvwzxGy2udd2PT6SbqtaWIzaScbUvCUWnjs8rsbIAAAAAAAAAAAAAAMXjb/uuHZ6esXfLf6pdt/jcbRnce4c76XCMtk4yhOuzGfR3VyUoSx3WVhrum0BooGVwXjCvUoSXor6cK3Tt+1W30kvii+ql3+eTVABgpcV4nCiClLLlN7YVR52XWdoRj3f2WW8JAZ2hj/wClrGujo0mfDfm3/XabxmcC0M64Tstw7tTP0lm33YPCjGpPuoxUY574b7mmAAAAAAAAAAKOus5qC7rL+XZAT+sLOFmXy6HXpl3TRDp4YJrYgSZKPEb5bqqoSUHc5Zswm4RjHMsJ8nLpjPm8PGH1XnnDOFJPDXWLwUOH8AUYyjZt/wAe30ClXtlWpL0uc53y3PL8OXMCHV8JjbfGu6UpyjW516mO2vU04klKO+tJYeVyx4p5JFw/X18q9ZVauy1elbml+eqcE/2mppNDGtykt0pTxmc5SnNpdFl9uvItAYkdJr58rNVRUu/q+ll6THlO2ySX7WWuH8Hrqk7PattksO+6W+1rwT6RXkkl5GiAAAAAAAAAAAAGbqF/Vfmo/Y0irrqHJbo+9Ht4rwAVyJHM85fxfY2nya7Pk1+hNRq7/elBKDeIyTy5+El5AbMF7S/X7For6WDxl8m+3giwAAAAAAAAAAAAAAAAAINZfsg5Yy+y8Wycj1CTi89Fz+WOYGD6g9TKNt8YwVbeFFYcl5t88fQnlxZOShUk1HHtPO3l2WDPlK/USxJ7IdoQTWV5vua2m0MYrkgL2mu3LmsPy6E5h8KtcdTdTJ56Tjn4JLp+jTX6G4AAAAAAAAAAAAAAAAAINc/6cl8XL68n/GScr6xeyvzICHTUpInkjmLwg7F4gYnEc163TW9rIyqfz96P+x6QxON0udFkl1p22R/NB5+2fqafD799UJ95RWfJ9wLAAAAAAAAAAAAAAAABDrPcl5LP0eSYi1K9iXmn9gIsewec/C8JKd6sbk43WdXnC3cv4PTS90ya69mrsj8cK5/xtf8AMWBrVwzGS+LK+qwc8O0apqjVHmo55vu28tklHR/MlAAAAAAAAAAAAAAAAAEWqfsv5r7olKvE7NtbfdtJfPIHMp8jHtt/vrW+kY1pfLbu+8mT0WPdFuLxlZ69MmZxS1+t2OPNewuz6RX/AED0+hsUk2vEsmTwuVijnGYv5JmqmB9AAAAAAAAAAAAAAAAIr6d2OeNrz8wAPjqfTK/b/wBOPUavgi/NxWQAJVTFLCXLw7fQ7QAH0AAAAAAAAA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8" name="Group 47"/>
          <p:cNvGrpSpPr/>
          <p:nvPr/>
        </p:nvGrpSpPr>
        <p:grpSpPr>
          <a:xfrm>
            <a:off x="829415" y="1368260"/>
            <a:ext cx="7732718" cy="5021161"/>
            <a:chOff x="484431" y="1612832"/>
            <a:chExt cx="7732718" cy="5021161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1961051" y="2544603"/>
              <a:ext cx="432048" cy="60549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567430" y="2538032"/>
              <a:ext cx="542413" cy="70627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84431" y="3150100"/>
              <a:ext cx="35512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 smtClean="0">
                  <a:solidFill>
                    <a:srgbClr val="7F7F7F"/>
                  </a:solidFill>
                  <a:latin typeface="Verdana" pitchFamily="34" charset="0"/>
                  <a:ea typeface="ＭＳ Ｐゴシック" charset="0"/>
                  <a:cs typeface="ＭＳ Ｐゴシック" charset="0"/>
                </a:rPr>
                <a:t>Different scientific methodologies sometimes applied in risk assessment </a:t>
              </a:r>
              <a:endParaRPr lang="en-GB" sz="1800" dirty="0">
                <a:solidFill>
                  <a:srgbClr val="7F7F7F"/>
                </a:solidFill>
                <a:latin typeface="Verdana" pitchFamily="34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42682" y="3288599"/>
              <a:ext cx="33279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 smtClean="0">
                  <a:solidFill>
                    <a:srgbClr val="7F7F7F"/>
                  </a:solidFill>
                  <a:latin typeface="Verdana" pitchFamily="34" charset="0"/>
                  <a:ea typeface="ＭＳ Ｐゴシック" charset="0"/>
                  <a:cs typeface="ＭＳ Ｐゴシック" charset="0"/>
                </a:rPr>
                <a:t>Precautionary Principle</a:t>
              </a:r>
            </a:p>
            <a:p>
              <a:r>
                <a:rPr lang="en-GB" sz="1800" dirty="0" smtClean="0">
                  <a:solidFill>
                    <a:srgbClr val="7F7F7F"/>
                  </a:solidFill>
                  <a:latin typeface="Verdana" pitchFamily="34" charset="0"/>
                  <a:ea typeface="ＭＳ Ｐゴシック" charset="0"/>
                  <a:cs typeface="ＭＳ Ｐゴシック" charset="0"/>
                </a:rPr>
                <a:t>‘Other </a:t>
              </a:r>
              <a:r>
                <a:rPr lang="en-GB" sz="1800" dirty="0">
                  <a:solidFill>
                    <a:srgbClr val="7F7F7F"/>
                  </a:solidFill>
                  <a:latin typeface="Verdana" pitchFamily="34" charset="0"/>
                  <a:ea typeface="ＭＳ Ｐゴシック" charset="0"/>
                  <a:cs typeface="ＭＳ Ｐゴシック" charset="0"/>
                </a:rPr>
                <a:t>L</a:t>
              </a:r>
              <a:r>
                <a:rPr lang="en-GB" sz="1800" dirty="0" smtClean="0">
                  <a:solidFill>
                    <a:srgbClr val="7F7F7F"/>
                  </a:solidFill>
                  <a:latin typeface="Verdana" pitchFamily="34" charset="0"/>
                  <a:ea typeface="ＭＳ Ｐゴシック" charset="0"/>
                  <a:cs typeface="ＭＳ Ｐゴシック" charset="0"/>
                </a:rPr>
                <a:t>egitimate Factors’</a:t>
              </a:r>
              <a:endParaRPr lang="en-GB" sz="1800" dirty="0">
                <a:solidFill>
                  <a:srgbClr val="7F7F7F"/>
                </a:solidFill>
                <a:latin typeface="Verdana" pitchFamily="34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3232579" y="4073430"/>
              <a:ext cx="576064" cy="75358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5368311" y="4067324"/>
              <a:ext cx="545132" cy="75968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730638" y="1612832"/>
              <a:ext cx="74865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7F7F7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Food </a:t>
              </a:r>
              <a:r>
                <a:rPr lang="en-GB" b="1" dirty="0" smtClean="0">
                  <a:solidFill>
                    <a:srgbClr val="7F7F7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risk </a:t>
              </a:r>
              <a:r>
                <a:rPr lang="en-GB" b="1" dirty="0">
                  <a:solidFill>
                    <a:srgbClr val="7F7F7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analysis = </a:t>
              </a:r>
            </a:p>
            <a:p>
              <a:r>
                <a:rPr lang="en-GB" b="1" dirty="0">
                  <a:solidFill>
                    <a:srgbClr val="7F7F7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risk assessment + risk </a:t>
              </a:r>
              <a:r>
                <a:rPr lang="en-GB" b="1" dirty="0" smtClean="0">
                  <a:solidFill>
                    <a:srgbClr val="7F7F7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management + risk communication</a:t>
              </a:r>
              <a:endParaRPr lang="en-GB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36900" y="4827010"/>
              <a:ext cx="59046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7F7F7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Different food safety standards &amp; consumer protection levels</a:t>
              </a:r>
              <a:endParaRPr lang="en-GB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86309" y="6172328"/>
              <a:ext cx="59046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7F7F7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Potential trade issues?</a:t>
              </a:r>
              <a:endParaRPr lang="en-GB" dirty="0"/>
            </a:p>
          </p:txBody>
        </p:sp>
      </p:grpSp>
      <p:cxnSp>
        <p:nvCxnSpPr>
          <p:cNvPr id="8" name="Straight Arrow Connector 7"/>
          <p:cNvCxnSpPr/>
          <p:nvPr/>
        </p:nvCxnSpPr>
        <p:spPr>
          <a:xfrm>
            <a:off x="4912414" y="5413435"/>
            <a:ext cx="0" cy="514321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04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UC_PPT Template LAST O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BEUC_PPT Template LAST ONE</Template>
  <TotalTime>2978</TotalTime>
  <Words>1074</Words>
  <Application>Microsoft Office PowerPoint</Application>
  <PresentationFormat>Affichage à l'écran (4:3)</PresentationFormat>
  <Paragraphs>169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Courier New</vt:lpstr>
      <vt:lpstr>Times New Roman</vt:lpstr>
      <vt:lpstr>Verdana</vt:lpstr>
      <vt:lpstr>Wingdings</vt:lpstr>
      <vt:lpstr>BEUC_PPT Template LAST ONE</vt:lpstr>
      <vt:lpstr>Présentation PowerPoint</vt:lpstr>
      <vt:lpstr>     BEUC in a nutshell</vt:lpstr>
      <vt:lpstr>     </vt:lpstr>
      <vt:lpstr>     Consumers and food trade</vt:lpstr>
      <vt:lpstr>     A few examples (1) - Ractopamine</vt:lpstr>
      <vt:lpstr>     A few examples (2) – GMOs</vt:lpstr>
      <vt:lpstr>     A few examples (3) – Sweeteners</vt:lpstr>
      <vt:lpstr>     </vt:lpstr>
      <vt:lpstr>     Different approaches to food         risk analysis</vt:lpstr>
      <vt:lpstr>     The Precautionary Principle</vt:lpstr>
      <vt:lpstr>     Other Legitimate Factors</vt:lpstr>
      <vt:lpstr>     </vt:lpstr>
      <vt:lpstr>     Consumers at the heart of food trade</vt:lpstr>
      <vt:lpstr>     Go for upward harmonisation</vt:lpstr>
      <vt:lpstr>     Involving consumers in          international standards setting and      trade negotiations</vt:lpstr>
      <vt:lpstr>     Conclusion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Phelan</dc:creator>
  <cp:lastModifiedBy>Pascale Rouhier</cp:lastModifiedBy>
  <cp:revision>325</cp:revision>
  <dcterms:created xsi:type="dcterms:W3CDTF">2014-01-09T10:31:37Z</dcterms:created>
  <dcterms:modified xsi:type="dcterms:W3CDTF">2014-09-30T11:47:02Z</dcterms:modified>
</cp:coreProperties>
</file>